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4" autoAdjust="0"/>
    <p:restoredTop sz="94660"/>
  </p:normalViewPr>
  <p:slideViewPr>
    <p:cSldViewPr>
      <p:cViewPr varScale="1">
        <p:scale>
          <a:sx n="72" d="100"/>
          <a:sy n="72" d="100"/>
        </p:scale>
        <p:origin x="126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D40E1CA-C17A-4783-BBF5-CB0F962F6CEB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B0A6CDC-0DD3-4A13-AAFD-AB39745051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733800"/>
            <a:ext cx="8534400" cy="1600200"/>
          </a:xfrm>
        </p:spPr>
        <p:txBody>
          <a:bodyPr>
            <a:noAutofit/>
          </a:bodyPr>
          <a:lstStyle/>
          <a:p>
            <a:r>
              <a:rPr lang="ro-RO" sz="3600" b="1" dirty="0"/>
              <a:t>“The long eighteenth century”</a:t>
            </a:r>
          </a:p>
          <a:p>
            <a:r>
              <a:rPr lang="ro-RO" sz="3600" b="1" dirty="0"/>
              <a:t>Historical, cultural, and social background</a:t>
            </a:r>
            <a:endParaRPr lang="en-US" sz="36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447800"/>
            <a:ext cx="7696200" cy="137159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ro-RO" b="1" dirty="0"/>
            </a:br>
            <a:r>
              <a:rPr lang="ro-RO" b="1" dirty="0"/>
              <a:t>History of English Literature</a:t>
            </a:r>
            <a:br>
              <a:rPr lang="ro-RO" b="1" dirty="0"/>
            </a:br>
            <a:r>
              <a:rPr lang="ro-RO" sz="3600" b="1" dirty="0"/>
              <a:t>Introduction </a:t>
            </a:r>
            <a:br>
              <a:rPr lang="ro-RO" b="1" dirty="0"/>
            </a:b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143000"/>
            <a:ext cx="3962400" cy="4800600"/>
          </a:xfrm>
        </p:spPr>
        <p:txBody>
          <a:bodyPr>
            <a:normAutofit fontScale="92500" lnSpcReduction="10000"/>
          </a:bodyPr>
          <a:lstStyle/>
          <a:p>
            <a:pPr marL="609600" indent="-609600" eaLnBrk="1" hangingPunct="1">
              <a:spcAft>
                <a:spcPct val="20000"/>
              </a:spcAft>
              <a:buFontTx/>
              <a:buNone/>
            </a:pPr>
            <a:r>
              <a:rPr lang="en-US" sz="2800" dirty="0"/>
              <a:t>1702-1714: The reign of </a:t>
            </a:r>
            <a:r>
              <a:rPr lang="en-US" sz="2800" b="1" dirty="0">
                <a:solidFill>
                  <a:srgbClr val="C00000"/>
                </a:solidFill>
              </a:rPr>
              <a:t>Queen Anne</a:t>
            </a:r>
            <a:r>
              <a:rPr lang="en-US" sz="2800" dirty="0">
                <a:solidFill>
                  <a:srgbClr val="C00000"/>
                </a:solidFill>
              </a:rPr>
              <a:t>  </a:t>
            </a:r>
            <a:r>
              <a:rPr lang="en-US" sz="2800" dirty="0"/>
              <a:t>–the last of the </a:t>
            </a:r>
            <a:r>
              <a:rPr lang="en-US" sz="2800" b="1" dirty="0">
                <a:solidFill>
                  <a:srgbClr val="C00000"/>
                </a:solidFill>
              </a:rPr>
              <a:t>Stuart</a:t>
            </a:r>
            <a:r>
              <a:rPr lang="en-US" sz="2800" dirty="0"/>
              <a:t> monarchs on the English throne</a:t>
            </a:r>
          </a:p>
          <a:p>
            <a:pPr marL="609600" indent="-609600" eaLnBrk="1" hangingPunct="1">
              <a:spcAft>
                <a:spcPct val="20000"/>
              </a:spcAft>
              <a:buFontTx/>
              <a:buNone/>
            </a:pPr>
            <a:endParaRPr lang="en-US" sz="2800" dirty="0"/>
          </a:p>
          <a:p>
            <a:pPr marL="609600" indent="-609600" eaLnBrk="1" hangingPunct="1">
              <a:spcAft>
                <a:spcPct val="20000"/>
              </a:spcAft>
              <a:buFontTx/>
              <a:buNone/>
            </a:pPr>
            <a:r>
              <a:rPr lang="en-US" sz="3600" b="1" dirty="0">
                <a:solidFill>
                  <a:srgbClr val="C00000"/>
                </a:solidFill>
              </a:rPr>
              <a:t>1707: </a:t>
            </a:r>
            <a:r>
              <a:rPr lang="en-US" sz="2800" b="1" dirty="0">
                <a:solidFill>
                  <a:srgbClr val="C00000"/>
                </a:solidFill>
              </a:rPr>
              <a:t>The union of the English and Scottish Parliaments </a:t>
            </a:r>
            <a:endParaRPr lang="ro-RO" sz="2800" b="1" dirty="0">
              <a:solidFill>
                <a:srgbClr val="C00000"/>
              </a:solidFill>
            </a:endParaRPr>
          </a:p>
          <a:p>
            <a:pPr marL="609600" indent="-609600" algn="ctr" eaLnBrk="1" hangingPunct="1">
              <a:spcAft>
                <a:spcPct val="20000"/>
              </a:spcAft>
              <a:buFontTx/>
              <a:buNone/>
            </a:pPr>
            <a:r>
              <a:rPr lang="en-US" sz="2800" b="1" dirty="0">
                <a:solidFill>
                  <a:srgbClr val="C00000"/>
                </a:solidFill>
              </a:rPr>
              <a:t>~~~~~~~</a:t>
            </a:r>
          </a:p>
          <a:p>
            <a:pPr marL="609600" indent="-609600" algn="ctr" eaLnBrk="1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sz="3000" b="1" dirty="0">
                <a:solidFill>
                  <a:srgbClr val="C00000"/>
                </a:solidFill>
              </a:rPr>
              <a:t>The Kingdom of Great</a:t>
            </a:r>
            <a:endParaRPr lang="ro-RO" sz="3000" b="1" dirty="0">
              <a:solidFill>
                <a:srgbClr val="C00000"/>
              </a:solidFill>
            </a:endParaRPr>
          </a:p>
          <a:p>
            <a:pPr marL="609600" indent="-609600" algn="ctr" eaLnBrk="1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sz="3000" b="1" dirty="0">
                <a:solidFill>
                  <a:srgbClr val="C00000"/>
                </a:solidFill>
              </a:rPr>
              <a:t>Britain</a:t>
            </a:r>
          </a:p>
          <a:p>
            <a:pPr marL="609600" indent="-609600" eaLnBrk="1" hangingPunct="1"/>
            <a:endParaRPr lang="en-US" sz="2800" dirty="0"/>
          </a:p>
        </p:txBody>
      </p:sp>
      <p:sp>
        <p:nvSpPr>
          <p:cNvPr id="15363" name="Rectangle 6"/>
          <p:cNvSpPr>
            <a:spLocks noGrp="1" noChangeArrowheads="1"/>
          </p:cNvSpPr>
          <p:nvPr>
            <p:ph sz="quarter" idx="2"/>
          </p:nvPr>
        </p:nvSpPr>
        <p:spPr>
          <a:xfrm>
            <a:off x="4933950" y="1447800"/>
            <a:ext cx="3749675" cy="45720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endParaRPr lang="en-US"/>
          </a:p>
        </p:txBody>
      </p:sp>
      <p:pic>
        <p:nvPicPr>
          <p:cNvPr id="15364" name="Picture 8" descr="250px-Annie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9775" y="609600"/>
            <a:ext cx="45942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>
          <a:xfrm>
            <a:off x="533400" y="228600"/>
            <a:ext cx="7696200" cy="793750"/>
          </a:xfrm>
        </p:spPr>
        <p:txBody>
          <a:bodyPr/>
          <a:lstStyle/>
          <a:p>
            <a:pPr eaLnBrk="1" hangingPunct="1"/>
            <a:r>
              <a:rPr lang="en-US" b="1" dirty="0">
                <a:solidFill>
                  <a:srgbClr val="C00000"/>
                </a:solidFill>
              </a:rPr>
              <a:t>Political life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533400" y="838200"/>
            <a:ext cx="8001000" cy="533400"/>
          </a:xfrm>
        </p:spPr>
        <p:txBody>
          <a:bodyPr/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200" dirty="0">
                <a:solidFill>
                  <a:schemeClr val="tx2"/>
                </a:solidFill>
              </a:rPr>
              <a:t>During this period: the consolidation of two political parties: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0" y="1828800"/>
            <a:ext cx="4800600" cy="4533900"/>
          </a:xfrm>
        </p:spPr>
        <p:txBody>
          <a:bodyPr>
            <a:normAutofit fontScale="92500" lnSpcReduction="10000"/>
          </a:bodyPr>
          <a:lstStyle/>
          <a:p>
            <a:pPr marL="274320" indent="-274320" algn="ctr" eaLnBrk="1" fontAlgn="auto" hangingPunct="1">
              <a:spcBef>
                <a:spcPts val="580"/>
              </a:spcBef>
              <a:spcAft>
                <a:spcPct val="20000"/>
              </a:spcAft>
              <a:buFont typeface="Wingdings 2"/>
              <a:buNone/>
              <a:defRPr/>
            </a:pPr>
            <a:r>
              <a:rPr lang="en-US" b="1" dirty="0">
                <a:solidFill>
                  <a:srgbClr val="C00000"/>
                </a:solidFill>
              </a:rPr>
              <a:t>The WHIGS</a:t>
            </a:r>
            <a:r>
              <a:rPr lang="en-US" dirty="0"/>
              <a:t> </a:t>
            </a:r>
          </a:p>
          <a:p>
            <a:pPr marL="274320" indent="-274320" eaLnBrk="1" fontAlgn="auto" hangingPunct="1">
              <a:lnSpc>
                <a:spcPct val="120000"/>
              </a:lnSpc>
              <a:spcBef>
                <a:spcPts val="600"/>
              </a:spcBef>
              <a:buFont typeface="Wingdings 2"/>
              <a:buNone/>
              <a:defRPr/>
            </a:pPr>
            <a:r>
              <a:rPr lang="en-US" dirty="0"/>
              <a:t>	The ancestors of the modern </a:t>
            </a:r>
            <a:r>
              <a:rPr lang="en-US" b="1" dirty="0">
                <a:solidFill>
                  <a:srgbClr val="C00000"/>
                </a:solidFill>
              </a:rPr>
              <a:t>Liberal</a:t>
            </a:r>
            <a:r>
              <a:rPr lang="en-US" dirty="0"/>
              <a:t> party – supporters of parliamentary supremacy and economic liberalism </a:t>
            </a:r>
          </a:p>
          <a:p>
            <a:pPr marL="548640" lvl="1" eaLnBrk="1" fontAlgn="auto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n-US" sz="2600" dirty="0"/>
              <a:t>represented the interests the great aristocracy, the wealthy merchants, and, later, of the great industrialists – </a:t>
            </a:r>
            <a:r>
              <a:rPr lang="en-US" sz="2600" b="1" dirty="0">
                <a:solidFill>
                  <a:srgbClr val="C00000"/>
                </a:solidFill>
              </a:rPr>
              <a:t>the moneyed classes</a:t>
            </a:r>
          </a:p>
          <a:p>
            <a:pPr marL="548640" lvl="1" eaLnBrk="1" fontAlgn="auto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n-US" sz="2600" dirty="0"/>
              <a:t>openness to social and political reform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4"/>
          </p:nvPr>
        </p:nvSpPr>
        <p:spPr>
          <a:xfrm>
            <a:off x="4419600" y="1752600"/>
            <a:ext cx="4572000" cy="4610100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lnSpc>
                <a:spcPct val="110000"/>
              </a:lnSpc>
              <a:spcBef>
                <a:spcPts val="0"/>
              </a:spcBef>
              <a:buFont typeface="Wingdings 2"/>
              <a:buNone/>
              <a:defRPr/>
            </a:pPr>
            <a:r>
              <a:rPr lang="en-US" sz="2400" b="1" dirty="0">
                <a:solidFill>
                  <a:srgbClr val="C00000"/>
                </a:solidFill>
              </a:rPr>
              <a:t>The TORIES </a:t>
            </a:r>
            <a:endParaRPr lang="en-US" sz="2400" dirty="0"/>
          </a:p>
          <a:p>
            <a:pPr marL="274320" indent="-274320" eaLnBrk="1" fontAlgn="auto" hangingPunct="1">
              <a:lnSpc>
                <a:spcPct val="110000"/>
              </a:lnSpc>
              <a:spcBef>
                <a:spcPts val="0"/>
              </a:spcBef>
              <a:buFont typeface="Wingdings 2"/>
              <a:buNone/>
              <a:defRPr/>
            </a:pPr>
            <a:r>
              <a:rPr lang="en-US" sz="2400" dirty="0"/>
              <a:t>	The precursors of the modern </a:t>
            </a:r>
            <a:r>
              <a:rPr lang="en-US" sz="2400" b="1" dirty="0">
                <a:solidFill>
                  <a:srgbClr val="C00000"/>
                </a:solidFill>
              </a:rPr>
              <a:t>Conservative</a:t>
            </a:r>
            <a:r>
              <a:rPr lang="en-US" sz="2400" dirty="0"/>
              <a:t> party – supporters of monarchic power and the Established Church </a:t>
            </a:r>
          </a:p>
          <a:p>
            <a:pPr marL="548640" lvl="1" eaLnBrk="1" fontAlgn="auto" hangingPunct="1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en-US" dirty="0"/>
              <a:t>sometimes: Catholic sympathies </a:t>
            </a:r>
          </a:p>
          <a:p>
            <a:pPr marL="548640" lvl="1" eaLnBrk="1" fontAlgn="auto" hangingPunct="1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en-US" dirty="0"/>
              <a:t>represented the interests of the country gentry and the country clergy – </a:t>
            </a:r>
            <a:r>
              <a:rPr lang="en-US" b="1" dirty="0">
                <a:solidFill>
                  <a:srgbClr val="C00000"/>
                </a:solidFill>
              </a:rPr>
              <a:t>the landed classes</a:t>
            </a:r>
          </a:p>
          <a:p>
            <a:pPr marL="548640" lvl="1" eaLnBrk="1" fontAlgn="auto" hangingPunct="1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en-US" dirty="0"/>
              <a:t>defenders of tradition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239000" cy="381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/>
              <a:t>Georgian England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990600"/>
            <a:ext cx="8458200" cy="5867400"/>
          </a:xfrm>
        </p:spPr>
        <p:txBody>
          <a:bodyPr>
            <a:no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sz="2800" dirty="0"/>
              <a:t>1714: the accession of the </a:t>
            </a:r>
            <a:r>
              <a:rPr lang="en-US" sz="2800" b="1" dirty="0">
                <a:solidFill>
                  <a:srgbClr val="C00000"/>
                </a:solidFill>
              </a:rPr>
              <a:t>House of Hanover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/>
              <a:t>to the English throne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800" b="1" dirty="0"/>
              <a:t>Hanoverian kings</a:t>
            </a:r>
            <a:r>
              <a:rPr lang="en-US" sz="2800" dirty="0"/>
              <a:t>:</a:t>
            </a:r>
          </a:p>
          <a:p>
            <a:pPr eaLnBrk="1" hangingPunct="1">
              <a:spcBef>
                <a:spcPct val="0"/>
              </a:spcBef>
            </a:pPr>
            <a:r>
              <a:rPr lang="en-US" sz="2800" dirty="0"/>
              <a:t>1714-1728: George I </a:t>
            </a:r>
          </a:p>
          <a:p>
            <a:pPr eaLnBrk="1" hangingPunct="1">
              <a:spcBef>
                <a:spcPct val="0"/>
              </a:spcBef>
            </a:pPr>
            <a:r>
              <a:rPr lang="en-US" sz="2800" dirty="0"/>
              <a:t>1728-1760: George II</a:t>
            </a:r>
          </a:p>
          <a:p>
            <a:pPr eaLnBrk="1" hangingPunct="1">
              <a:spcBef>
                <a:spcPct val="0"/>
              </a:spcBef>
            </a:pPr>
            <a:r>
              <a:rPr lang="en-US" sz="2800" dirty="0"/>
              <a:t>1760-1820: George III</a:t>
            </a:r>
          </a:p>
          <a:p>
            <a:pPr eaLnBrk="1" hangingPunct="1">
              <a:spcBef>
                <a:spcPct val="0"/>
              </a:spcBef>
            </a:pPr>
            <a:r>
              <a:rPr lang="en-US" sz="2800" dirty="0"/>
              <a:t>1820–1830: George IV</a:t>
            </a:r>
          </a:p>
          <a:p>
            <a:pPr eaLnBrk="1" hangingPunct="1">
              <a:spcBef>
                <a:spcPct val="0"/>
              </a:spcBef>
            </a:pPr>
            <a:endParaRPr lang="en-US" sz="2800" dirty="0"/>
          </a:p>
          <a:p>
            <a:pPr eaLnBrk="1" hangingPunct="1">
              <a:spcBef>
                <a:spcPct val="0"/>
              </a:spcBef>
            </a:pPr>
            <a:r>
              <a:rPr lang="en-US" sz="2800" dirty="0"/>
              <a:t>Outstanding prime-ministers: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800" dirty="0"/>
              <a:t> 	– </a:t>
            </a:r>
            <a:r>
              <a:rPr lang="en-US" sz="2800" b="1" dirty="0">
                <a:solidFill>
                  <a:srgbClr val="C00000"/>
                </a:solidFill>
              </a:rPr>
              <a:t>Robert Walpole </a:t>
            </a:r>
            <a:r>
              <a:rPr lang="en-US" sz="2800" dirty="0"/>
              <a:t>(1721-1742) – </a:t>
            </a:r>
            <a:r>
              <a:rPr lang="en-US" sz="2800" dirty="0" err="1"/>
              <a:t>controversed</a:t>
            </a:r>
            <a:r>
              <a:rPr lang="en-US" sz="2800" dirty="0"/>
              <a:t> figure – he created  the office of Prime Minister and the Cabinet system;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800" dirty="0"/>
              <a:t>	– </a:t>
            </a:r>
            <a:r>
              <a:rPr lang="en-US" sz="2800" b="1" dirty="0">
                <a:solidFill>
                  <a:srgbClr val="C00000"/>
                </a:solidFill>
              </a:rPr>
              <a:t>William Pitt the Elder </a:t>
            </a:r>
            <a:r>
              <a:rPr lang="en-US" sz="2800" dirty="0"/>
              <a:t>(1756-61; 1766-68);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800" dirty="0"/>
              <a:t>	– </a:t>
            </a:r>
            <a:r>
              <a:rPr lang="en-US" sz="2800" b="1" dirty="0">
                <a:solidFill>
                  <a:srgbClr val="C00000"/>
                </a:solidFill>
              </a:rPr>
              <a:t>William Pitt the Younger</a:t>
            </a:r>
            <a:r>
              <a:rPr lang="en-US" sz="2800" dirty="0"/>
              <a:t> (1783-1801; 1804-6)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Bzt_Satire_Rowlands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8706" y="457200"/>
            <a:ext cx="451529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35052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/>
              <a:t>A century of war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304800" y="990600"/>
            <a:ext cx="4419600" cy="5638800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/>
              <a:t>1702-1713: the War of Spanish Succession; </a:t>
            </a:r>
          </a:p>
          <a:p>
            <a:pPr marL="274320" indent="-274320" eaLnBrk="1" fontAlgn="auto" hangingPunct="1">
              <a:spcBef>
                <a:spcPct val="30000"/>
              </a:spcBef>
              <a:spcAft>
                <a:spcPct val="30000"/>
              </a:spcAft>
              <a:buFont typeface="Wingdings" pitchFamily="2" charset="2"/>
              <a:buChar char="Ø"/>
              <a:defRPr/>
            </a:pPr>
            <a:r>
              <a:rPr lang="en-US" sz="2400" dirty="0"/>
              <a:t>1740-1747:  the War of the Austrian Succession; </a:t>
            </a:r>
          </a:p>
          <a:p>
            <a:pPr marL="274320" indent="-274320" eaLnBrk="1" fontAlgn="auto" hangingPunct="1">
              <a:spcBef>
                <a:spcPct val="30000"/>
              </a:spcBef>
              <a:spcAft>
                <a:spcPct val="30000"/>
              </a:spcAft>
              <a:buFont typeface="Wingdings" pitchFamily="2" charset="2"/>
              <a:buChar char="Ø"/>
              <a:defRPr/>
            </a:pPr>
            <a:r>
              <a:rPr lang="en-US" sz="2400" dirty="0"/>
              <a:t>1756-1763, the Seven Years’ War (between England and France – colonial rivalry); </a:t>
            </a:r>
          </a:p>
          <a:p>
            <a:pPr marL="274320" indent="-274320" eaLnBrk="1" fontAlgn="auto" hangingPunct="1">
              <a:spcBef>
                <a:spcPct val="30000"/>
              </a:spcBef>
              <a:spcAft>
                <a:spcPct val="30000"/>
              </a:spcAft>
              <a:buFont typeface="Wingdings" pitchFamily="2" charset="2"/>
              <a:buChar char="Ø"/>
              <a:defRPr/>
            </a:pPr>
            <a:r>
              <a:rPr lang="en-US" sz="2400" dirty="0"/>
              <a:t>1773-1781, the war against the American colonies; 1776: the Declaration of Independence – the loss of the American colonies</a:t>
            </a:r>
          </a:p>
          <a:p>
            <a:pPr marL="274320" indent="-274320" eaLnBrk="1" fontAlgn="auto" hangingPunct="1">
              <a:spcBef>
                <a:spcPct val="30000"/>
              </a:spcBef>
              <a:spcAft>
                <a:spcPct val="30000"/>
              </a:spcAft>
              <a:buFont typeface="Wingdings" pitchFamily="2" charset="2"/>
              <a:buChar char="Ø"/>
              <a:defRPr/>
            </a:pPr>
            <a:r>
              <a:rPr lang="en-US" sz="2400" dirty="0"/>
              <a:t>1793-1815, wars with France  – against Napoleon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2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639763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ro-RO" sz="3800" b="1" dirty="0"/>
            </a:br>
            <a:br>
              <a:rPr lang="ro-RO" sz="3800" b="1" dirty="0"/>
            </a:br>
            <a:br>
              <a:rPr lang="ro-RO" sz="3800" b="1" dirty="0"/>
            </a:br>
            <a:br>
              <a:rPr lang="ro-RO" sz="3800" b="1" dirty="0"/>
            </a:br>
            <a:r>
              <a:rPr lang="en-US" sz="3800" b="1" dirty="0"/>
              <a:t>A century of progress and modernization</a:t>
            </a:r>
            <a:endParaRPr lang="en-US" sz="38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1143000"/>
            <a:ext cx="8686800" cy="5410200"/>
          </a:xfrm>
        </p:spPr>
        <p:txBody>
          <a:bodyPr>
            <a:noAutofit/>
          </a:bodyPr>
          <a:lstStyle/>
          <a:p>
            <a:pPr algn="just" eaLnBrk="1" hangingPunct="1">
              <a:spcBef>
                <a:spcPts val="0"/>
              </a:spcBef>
            </a:pPr>
            <a:r>
              <a:rPr lang="en-US" sz="2700" b="1" dirty="0">
                <a:solidFill>
                  <a:srgbClr val="C00000"/>
                </a:solidFill>
              </a:rPr>
              <a:t>THE INDUSTRIAL  REVOLUTION</a:t>
            </a:r>
            <a:r>
              <a:rPr lang="en-US" sz="2700" dirty="0"/>
              <a:t>: started in the second half of the 18</a:t>
            </a:r>
            <a:r>
              <a:rPr lang="en-US" sz="2700" baseline="30000" dirty="0"/>
              <a:t>th</a:t>
            </a:r>
            <a:r>
              <a:rPr lang="en-US" sz="2700" dirty="0"/>
              <a:t> century – led to economic growth and prosperity, and to profound </a:t>
            </a:r>
            <a:r>
              <a:rPr lang="en-US" sz="2700" b="1" dirty="0"/>
              <a:t>social changes – </a:t>
            </a:r>
            <a:r>
              <a:rPr lang="en-US" sz="2700" b="1" dirty="0">
                <a:solidFill>
                  <a:srgbClr val="C00000"/>
                </a:solidFill>
              </a:rPr>
              <a:t>the rise of the middle classes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sz="2700" dirty="0"/>
              <a:t>The transition from hand manufacture to the use of </a:t>
            </a:r>
            <a:r>
              <a:rPr lang="en-US" sz="2700" b="1" dirty="0"/>
              <a:t>machine tools</a:t>
            </a:r>
            <a:r>
              <a:rPr lang="en-US" sz="2700" dirty="0"/>
              <a:t>; the use of </a:t>
            </a:r>
            <a:r>
              <a:rPr lang="en-US" sz="2700" b="1" dirty="0"/>
              <a:t>steam</a:t>
            </a:r>
            <a:r>
              <a:rPr lang="en-US" sz="2700" dirty="0"/>
              <a:t> and </a:t>
            </a:r>
            <a:r>
              <a:rPr lang="en-US" sz="2700" b="1" dirty="0"/>
              <a:t>water power</a:t>
            </a:r>
            <a:r>
              <a:rPr lang="en-US" sz="2700" dirty="0"/>
              <a:t>; </a:t>
            </a:r>
            <a:r>
              <a:rPr lang="en-US" sz="2700" b="1" dirty="0"/>
              <a:t>iron</a:t>
            </a:r>
            <a:r>
              <a:rPr lang="en-US" sz="2700" dirty="0"/>
              <a:t> production processes; the increasing use of </a:t>
            </a:r>
            <a:r>
              <a:rPr lang="en-US" sz="2700" b="1" dirty="0"/>
              <a:t>coal</a:t>
            </a:r>
            <a:r>
              <a:rPr lang="en-US" sz="2700" dirty="0"/>
              <a:t> as fuel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sz="2700" dirty="0"/>
              <a:t>Britain dominated world trade, especially by its formidable </a:t>
            </a:r>
            <a:r>
              <a:rPr lang="en-US" sz="2700" b="1" dirty="0"/>
              <a:t>sea-power</a:t>
            </a:r>
            <a:r>
              <a:rPr lang="en-US" sz="2700" dirty="0"/>
              <a:t> and its </a:t>
            </a:r>
            <a:r>
              <a:rPr lang="en-US" sz="2700" b="1" dirty="0"/>
              <a:t>colonial expansion 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sz="2700" dirty="0"/>
              <a:t>The strengthening of dominion in Canada and India, the colonization of Australia (begun in 1788)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sz="2700" b="1" dirty="0">
                <a:solidFill>
                  <a:srgbClr val="C00000"/>
                </a:solidFill>
              </a:rPr>
              <a:t>The Act of Union of 1801</a:t>
            </a:r>
            <a:r>
              <a:rPr lang="en-US" sz="2700" dirty="0"/>
              <a:t>: the completion of the conquest of Ireland – </a:t>
            </a:r>
            <a:r>
              <a:rPr lang="en-US" sz="2700" b="1" dirty="0">
                <a:solidFill>
                  <a:srgbClr val="C00000"/>
                </a:solidFill>
              </a:rPr>
              <a:t>The United Kingdom of Great Britain and Northern Ireland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7848600" cy="1219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The long eighteenth century</a:t>
            </a:r>
            <a:r>
              <a:rPr lang="en-US" dirty="0"/>
              <a:t> </a:t>
            </a:r>
            <a:r>
              <a:rPr lang="en-US" sz="3600" dirty="0"/>
              <a:t>in England:</a:t>
            </a:r>
            <a:br>
              <a:rPr lang="en-US" sz="36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219200"/>
            <a:ext cx="8305800" cy="5410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en-US" sz="3200" dirty="0"/>
              <a:t>The criterion of the designation: not the standard calendar, but a longer sequence of historical events, which seems more natural 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ro-RO" sz="3200" dirty="0"/>
              <a:t>Alternative</a:t>
            </a:r>
            <a:r>
              <a:rPr lang="en-US" sz="3200" dirty="0"/>
              <a:t> perceptions of the </a:t>
            </a:r>
            <a:r>
              <a:rPr lang="ro-RO" sz="3200" dirty="0"/>
              <a:t>duration of the </a:t>
            </a:r>
            <a:r>
              <a:rPr lang="en-US" sz="3200" dirty="0"/>
              <a:t>“long” eighteenth century </a:t>
            </a:r>
            <a:r>
              <a:rPr lang="ro-RO" sz="3200" dirty="0"/>
              <a:t>in England</a:t>
            </a:r>
            <a:r>
              <a:rPr lang="en-US" sz="3200" dirty="0"/>
              <a:t>: </a:t>
            </a:r>
          </a:p>
          <a:p>
            <a:pPr marL="1096963" lvl="4" indent="0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3200" b="1" dirty="0">
                <a:solidFill>
                  <a:srgbClr val="C00000"/>
                </a:solidFill>
              </a:rPr>
              <a:t>1688-1815 </a:t>
            </a:r>
            <a:r>
              <a:rPr lang="en-US" sz="3200" dirty="0"/>
              <a:t>(from </a:t>
            </a:r>
            <a:r>
              <a:rPr lang="en-US" sz="3200" b="1" dirty="0"/>
              <a:t>The Glorious Revolution </a:t>
            </a:r>
            <a:r>
              <a:rPr lang="en-US" sz="3200" dirty="0"/>
              <a:t>to the defeat of Napoleon at Waterloo) </a:t>
            </a:r>
          </a:p>
          <a:p>
            <a:pPr marL="1096963" lvl="4" indent="0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3200" b="1" dirty="0">
                <a:solidFill>
                  <a:srgbClr val="C00000"/>
                </a:solidFill>
              </a:rPr>
              <a:t>1660-1830</a:t>
            </a:r>
            <a:r>
              <a:rPr lang="en-US" sz="3200" dirty="0"/>
              <a:t>  (from </a:t>
            </a:r>
            <a:r>
              <a:rPr lang="en-US" sz="3200" b="1" dirty="0"/>
              <a:t>The Restoration</a:t>
            </a:r>
            <a:r>
              <a:rPr lang="en-US" sz="3200" dirty="0"/>
              <a:t> to the end of the Georgian era)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7696200" cy="762000"/>
          </a:xfrm>
        </p:spPr>
        <p:txBody>
          <a:bodyPr/>
          <a:lstStyle/>
          <a:p>
            <a:pPr eaLnBrk="1" hangingPunct="1"/>
            <a:r>
              <a:rPr lang="en-US" b="1"/>
              <a:t>Historical timeline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66700" y="1143000"/>
            <a:ext cx="8610600" cy="5715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200" dirty="0"/>
              <a:t>1642-49: </a:t>
            </a:r>
            <a:r>
              <a:rPr lang="en-US" sz="3200" b="1" dirty="0">
                <a:solidFill>
                  <a:srgbClr val="FF0000"/>
                </a:solidFill>
              </a:rPr>
              <a:t>The Civil War / The Puritan revolution </a:t>
            </a:r>
            <a:r>
              <a:rPr lang="en-US" sz="3200" dirty="0"/>
              <a:t>(Parliament vs. Monarch; Puritans vs. Anglicans) – </a:t>
            </a:r>
            <a:r>
              <a:rPr lang="en-US" sz="3200" b="1" dirty="0"/>
              <a:t>close link between politics and religion in English history</a:t>
            </a:r>
          </a:p>
        </p:txBody>
      </p:sp>
      <p:pic>
        <p:nvPicPr>
          <p:cNvPr id="10247" name="Picture 7" descr="oliver cromwe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4039" y="2970628"/>
            <a:ext cx="28209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9044" y="2971800"/>
            <a:ext cx="5742722" cy="3276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indent="-274320" fontAlgn="auto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en-US" sz="3000" dirty="0">
                <a:latin typeface="+mn-lt"/>
                <a:cs typeface="+mn-cs"/>
              </a:rPr>
              <a:t>1649: the beheading of King Charles I Stuart; </a:t>
            </a:r>
          </a:p>
          <a:p>
            <a:pPr marL="274320" indent="-274320" fontAlgn="auto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en-US" sz="3000" dirty="0"/>
              <a:t>M</a:t>
            </a:r>
            <a:r>
              <a:rPr lang="en-US" sz="3000" dirty="0">
                <a:latin typeface="+mn-lt"/>
                <a:cs typeface="+mn-cs"/>
              </a:rPr>
              <a:t>onarchy was abolished for 11 years; </a:t>
            </a:r>
          </a:p>
          <a:p>
            <a:pPr marL="274320" indent="-274320" fontAlgn="auto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en-US" sz="3000" dirty="0">
                <a:latin typeface="+mn-lt"/>
                <a:cs typeface="+mn-cs"/>
              </a:rPr>
              <a:t>England ruled by </a:t>
            </a:r>
            <a:r>
              <a:rPr lang="en-US" sz="3000" b="1" dirty="0">
                <a:solidFill>
                  <a:srgbClr val="FF0000"/>
                </a:solidFill>
                <a:latin typeface="+mn-lt"/>
                <a:cs typeface="+mn-cs"/>
              </a:rPr>
              <a:t>Oliver Cromwell</a:t>
            </a:r>
            <a:r>
              <a:rPr lang="en-US" sz="3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3000" dirty="0">
                <a:latin typeface="+mn-lt"/>
                <a:cs typeface="+mn-cs"/>
              </a:rPr>
              <a:t>as Lord Protector – a period known as the </a:t>
            </a:r>
            <a:r>
              <a:rPr lang="en-US" sz="3000" b="1" dirty="0">
                <a:solidFill>
                  <a:srgbClr val="FF0000"/>
                </a:solidFill>
                <a:latin typeface="+mn-lt"/>
                <a:cs typeface="+mn-cs"/>
              </a:rPr>
              <a:t>Interregnum</a:t>
            </a:r>
            <a:endParaRPr lang="en-US" sz="30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8200" y="177800"/>
            <a:ext cx="7467600" cy="668020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8229600" cy="5635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</a:rPr>
              <a:t>The </a:t>
            </a:r>
            <a:r>
              <a:rPr lang="en-US" sz="4400" b="1" dirty="0">
                <a:solidFill>
                  <a:srgbClr val="C00000"/>
                </a:solidFill>
              </a:rPr>
              <a:t>Restoration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sz="3600" b="1" dirty="0">
                <a:solidFill>
                  <a:srgbClr val="C00000"/>
                </a:solidFill>
              </a:rPr>
              <a:t>(1660–1688)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295400"/>
            <a:ext cx="8763000" cy="5562600"/>
          </a:xfrm>
        </p:spPr>
        <p:txBody>
          <a:bodyPr>
            <a:noAutofit/>
          </a:bodyPr>
          <a:lstStyle/>
          <a:p>
            <a:pPr eaLnBrk="1" hangingPunct="1">
              <a:spcBef>
                <a:spcPts val="0"/>
              </a:spcBef>
            </a:pPr>
            <a:r>
              <a:rPr lang="en-US" sz="3000" dirty="0"/>
              <a:t>1660: Charles I’s son: brought back from his French exile and crowned king – Charles II Stuart (1660-1685)</a:t>
            </a:r>
            <a:r>
              <a:rPr lang="ro-RO" sz="3000" dirty="0"/>
              <a:t> – the restoration of monarchy</a:t>
            </a:r>
            <a:endParaRPr lang="en-US" sz="3000" dirty="0"/>
          </a:p>
          <a:p>
            <a:pPr eaLnBrk="1" hangingPunct="1">
              <a:spcBef>
                <a:spcPts val="0"/>
              </a:spcBef>
            </a:pPr>
            <a:r>
              <a:rPr lang="en-US" sz="3000" dirty="0"/>
              <a:t>Court life: a period of moral laxity, of pleasure-seeking, after the austere Puritan reign</a:t>
            </a:r>
          </a:p>
          <a:p>
            <a:pPr eaLnBrk="1" hangingPunct="1">
              <a:spcBef>
                <a:spcPts val="0"/>
              </a:spcBef>
            </a:pPr>
            <a:r>
              <a:rPr lang="en-US" sz="3000" dirty="0"/>
              <a:t>The re-opening of the theatres (which had been closed by the Puritans in 1642) – </a:t>
            </a:r>
            <a:r>
              <a:rPr lang="en-US" sz="3000" b="1" dirty="0"/>
              <a:t>Restoration comedy</a:t>
            </a:r>
            <a:r>
              <a:rPr lang="en-US" sz="3000" dirty="0"/>
              <a:t>: a flourishing and popular genre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Ø"/>
            </a:pPr>
            <a:r>
              <a:rPr lang="en-US" sz="3000" b="1" dirty="0"/>
              <a:t>1660</a:t>
            </a:r>
            <a:r>
              <a:rPr lang="en-US" sz="3000" dirty="0"/>
              <a:t>: the founding of the </a:t>
            </a:r>
            <a:r>
              <a:rPr lang="en-US" sz="3000" b="1" dirty="0">
                <a:solidFill>
                  <a:srgbClr val="C00000"/>
                </a:solidFill>
              </a:rPr>
              <a:t>Royal Society of London for Improving Natural Knowledge</a:t>
            </a:r>
            <a:r>
              <a:rPr lang="en-US" sz="3000" dirty="0">
                <a:solidFill>
                  <a:srgbClr val="C00000"/>
                </a:solidFill>
              </a:rPr>
              <a:t> </a:t>
            </a:r>
            <a:r>
              <a:rPr lang="en-US" sz="3000" dirty="0"/>
              <a:t>by a group of physicians and natural philosophers, under the patronage of the king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8001000" cy="1371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sz="2400" dirty="0"/>
            </a:br>
            <a:r>
              <a:rPr lang="en-US" sz="3100" b="1" dirty="0"/>
              <a:t>London woes</a:t>
            </a:r>
            <a:br>
              <a:rPr lang="en-US" sz="2000"/>
            </a:br>
            <a:r>
              <a:rPr lang="en-US" sz="2700" b="1">
                <a:solidFill>
                  <a:srgbClr val="C00000"/>
                </a:solidFill>
              </a:rPr>
              <a:t>1665</a:t>
            </a:r>
            <a:r>
              <a:rPr lang="en-US" sz="2700" b="1" dirty="0">
                <a:solidFill>
                  <a:srgbClr val="C00000"/>
                </a:solidFill>
              </a:rPr>
              <a:t>: the Great Plague </a:t>
            </a:r>
            <a:r>
              <a:rPr lang="en-US" sz="2700" dirty="0"/>
              <a:t>–  huge death tolls in London</a:t>
            </a:r>
            <a:br>
              <a:rPr lang="en-US" sz="2700" dirty="0"/>
            </a:br>
            <a:r>
              <a:rPr lang="en-US" sz="2700" b="1" dirty="0">
                <a:solidFill>
                  <a:srgbClr val="C00000"/>
                </a:solidFill>
              </a:rPr>
              <a:t>1666: the Great Fire of London </a:t>
            </a:r>
            <a:r>
              <a:rPr lang="en-US" sz="2700" dirty="0"/>
              <a:t>– St. Paul’s Cathedral burnt down – rebuilt by architect </a:t>
            </a:r>
            <a:r>
              <a:rPr lang="en-US" sz="2700" b="1" dirty="0"/>
              <a:t>Christopher Wren</a:t>
            </a:r>
            <a:r>
              <a:rPr lang="en-US" sz="2700" dirty="0"/>
              <a:t>, in the 1670s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6172200"/>
            <a:ext cx="7848600" cy="45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905000"/>
            <a:ext cx="6172200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524000" y="6096000"/>
            <a:ext cx="57150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b="1"/>
              <a:t>Painting by Thomas Shepherd, early 19th century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228600"/>
            <a:ext cx="8839200" cy="66294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3200" b="1"/>
              <a:t>Charles II Stuart</a:t>
            </a:r>
            <a:r>
              <a:rPr lang="ro-RO" sz="3200" b="1"/>
              <a:t> (1660-1685)</a:t>
            </a:r>
            <a:endParaRPr lang="en-US" sz="3200" b="1"/>
          </a:p>
          <a:p>
            <a:pPr eaLnBrk="1" hangingPunct="1"/>
            <a:endParaRPr lang="en-US"/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990600"/>
            <a:ext cx="3608388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990600"/>
            <a:ext cx="340995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381000"/>
            <a:ext cx="8610600" cy="6172200"/>
          </a:xfrm>
        </p:spPr>
        <p:txBody>
          <a:bodyPr>
            <a:normAutofit/>
          </a:bodyPr>
          <a:lstStyle/>
          <a:p>
            <a:pPr eaLnBrk="1" hangingPunct="1">
              <a:spcBef>
                <a:spcPts val="0"/>
              </a:spcBef>
            </a:pPr>
            <a:r>
              <a:rPr lang="en-US" dirty="0"/>
              <a:t>1685–1688: the brief reign of Charles’s younger brother,  </a:t>
            </a:r>
            <a:r>
              <a:rPr lang="en-US" b="1" dirty="0">
                <a:solidFill>
                  <a:srgbClr val="C00000"/>
                </a:solidFill>
              </a:rPr>
              <a:t>James II </a:t>
            </a:r>
            <a:r>
              <a:rPr lang="en-US" dirty="0"/>
              <a:t>– a Catholic – popular discontent – abdicated the throne and fled to France</a:t>
            </a:r>
          </a:p>
          <a:p>
            <a:pPr eaLnBrk="1" hangingPunct="1">
              <a:spcBef>
                <a:spcPts val="0"/>
              </a:spcBef>
            </a:pPr>
            <a:r>
              <a:rPr lang="en-US" dirty="0"/>
              <a:t>His protestant daughter, </a:t>
            </a:r>
            <a:r>
              <a:rPr lang="en-US" b="1" dirty="0">
                <a:solidFill>
                  <a:srgbClr val="C00000"/>
                </a:solidFill>
              </a:rPr>
              <a:t>Mary</a:t>
            </a:r>
            <a:r>
              <a:rPr lang="en-US" dirty="0"/>
              <a:t>, married Prince </a:t>
            </a:r>
            <a:r>
              <a:rPr lang="en-US" b="1" dirty="0">
                <a:solidFill>
                  <a:srgbClr val="C00000"/>
                </a:solidFill>
              </a:rPr>
              <a:t>William of Orange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dirty="0"/>
              <a:t>[The </a:t>
            </a:r>
            <a:r>
              <a:rPr lang="en-US" b="1" dirty="0">
                <a:solidFill>
                  <a:srgbClr val="C00000"/>
                </a:solidFill>
              </a:rPr>
              <a:t>House of Orange</a:t>
            </a:r>
            <a:r>
              <a:rPr lang="en-US" dirty="0"/>
              <a:t>:  princely dynasty of French origin, very important in the history of the Netherlands; the name of the Dutch royal house] </a:t>
            </a:r>
          </a:p>
          <a:p>
            <a:pPr eaLnBrk="1" hangingPunct="1">
              <a:spcBef>
                <a:spcPts val="0"/>
              </a:spcBef>
            </a:pPr>
            <a:r>
              <a:rPr lang="en-US" dirty="0"/>
              <a:t>1688–1702: the joint reign of William III and Mary.</a:t>
            </a:r>
          </a:p>
          <a:p>
            <a:pPr eaLnBrk="1" hangingPunct="1">
              <a:spcBef>
                <a:spcPts val="0"/>
              </a:spcBef>
            </a:pPr>
            <a:endParaRPr lang="en-US" dirty="0"/>
          </a:p>
          <a:p>
            <a:pPr eaLnBrk="1" hangingPunct="1">
              <a:lnSpc>
                <a:spcPct val="80000"/>
              </a:lnSpc>
              <a:spcBef>
                <a:spcPct val="30000"/>
              </a:spcBef>
            </a:pPr>
            <a:endParaRPr lang="en-US" dirty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4029100"/>
            <a:ext cx="4495800" cy="28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990600"/>
          </a:xfrm>
        </p:spPr>
        <p:txBody>
          <a:bodyPr/>
          <a:lstStyle/>
          <a:p>
            <a:pPr eaLnBrk="1" hangingPunct="1"/>
            <a:r>
              <a:rPr lang="en-US" b="1" dirty="0">
                <a:solidFill>
                  <a:srgbClr val="C00000"/>
                </a:solidFill>
              </a:rPr>
              <a:t>The Glorious Revolution: 1688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219200"/>
            <a:ext cx="8534400" cy="5638800"/>
          </a:xfrm>
        </p:spPr>
        <p:txBody>
          <a:bodyPr>
            <a:noAutofit/>
          </a:bodyPr>
          <a:lstStyle/>
          <a:p>
            <a:pPr algn="just" eaLnBrk="1" hangingPunct="1">
              <a:spcBef>
                <a:spcPts val="0"/>
              </a:spcBef>
            </a:pPr>
            <a:r>
              <a:rPr lang="en-US" sz="3000" dirty="0"/>
              <a:t>The event which marked the beginning of modern English </a:t>
            </a:r>
            <a:r>
              <a:rPr lang="en-US" sz="3000" b="1" dirty="0">
                <a:solidFill>
                  <a:srgbClr val="C00000"/>
                </a:solidFill>
              </a:rPr>
              <a:t>Parliamentary democracy</a:t>
            </a:r>
            <a:r>
              <a:rPr lang="en-US" sz="3000" dirty="0">
                <a:solidFill>
                  <a:srgbClr val="C00000"/>
                </a:solidFill>
              </a:rPr>
              <a:t> 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sz="3000" dirty="0"/>
              <a:t>Historically, it refers to the overthrow of Catholic James II and the establishment of a </a:t>
            </a:r>
            <a:r>
              <a:rPr lang="en-US" sz="3000" b="1" dirty="0">
                <a:solidFill>
                  <a:srgbClr val="C00000"/>
                </a:solidFill>
              </a:rPr>
              <a:t>Protestant</a:t>
            </a:r>
            <a:r>
              <a:rPr lang="en-US" sz="3000" dirty="0">
                <a:solidFill>
                  <a:srgbClr val="C00000"/>
                </a:solidFill>
              </a:rPr>
              <a:t> </a:t>
            </a:r>
            <a:r>
              <a:rPr lang="en-US" sz="3000" b="1" dirty="0">
                <a:solidFill>
                  <a:srgbClr val="C00000"/>
                </a:solidFill>
              </a:rPr>
              <a:t>succession</a:t>
            </a:r>
            <a:r>
              <a:rPr lang="en-US" sz="3000" dirty="0">
                <a:solidFill>
                  <a:srgbClr val="C00000"/>
                </a:solidFill>
              </a:rPr>
              <a:t> </a:t>
            </a:r>
            <a:r>
              <a:rPr lang="en-US" sz="3000" dirty="0"/>
              <a:t>to the English throne, by the Bill of Rights of 1689 – the guarantee of the freedoms won in the Civil War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sz="3000" dirty="0"/>
              <a:t>Catholicism: associated with treachery, tyranny and royal absolutism – persecution of Catholics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sz="3000" dirty="0"/>
              <a:t>The balance of power was definitively inclined in </a:t>
            </a:r>
            <a:r>
              <a:rPr lang="en-US" sz="3000" dirty="0" err="1"/>
              <a:t>favour</a:t>
            </a:r>
            <a:r>
              <a:rPr lang="en-US" sz="3000" dirty="0"/>
              <a:t> of the </a:t>
            </a:r>
            <a:r>
              <a:rPr lang="en-US" sz="3000" b="1" dirty="0"/>
              <a:t>Parliament</a:t>
            </a:r>
            <a:r>
              <a:rPr lang="en-US" sz="3000" dirty="0"/>
              <a:t> </a:t>
            </a:r>
          </a:p>
          <a:p>
            <a:pPr algn="ctr" eaLnBrk="1" hangingPunct="1">
              <a:spcBef>
                <a:spcPts val="0"/>
              </a:spcBef>
              <a:buNone/>
            </a:pPr>
            <a:r>
              <a:rPr lang="en-US" sz="3000" b="1" dirty="0">
                <a:solidFill>
                  <a:srgbClr val="C00000"/>
                </a:solidFill>
              </a:rPr>
              <a:t>The establishment of  </a:t>
            </a:r>
            <a:endParaRPr lang="ro-RO" sz="3000" b="1" dirty="0">
              <a:solidFill>
                <a:srgbClr val="C00000"/>
              </a:solidFill>
            </a:endParaRPr>
          </a:p>
          <a:p>
            <a:pPr algn="ctr" eaLnBrk="1" hangingPunct="1">
              <a:spcBef>
                <a:spcPts val="0"/>
              </a:spcBef>
              <a:buNone/>
            </a:pPr>
            <a:r>
              <a:rPr lang="en-US" sz="3000" b="1" dirty="0">
                <a:solidFill>
                  <a:srgbClr val="C00000"/>
                </a:solidFill>
              </a:rPr>
              <a:t>CONSTITUTIONAL MONARCHY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1284</TotalTime>
  <Words>896</Words>
  <Application>Microsoft Office PowerPoint</Application>
  <PresentationFormat>On-screen Show (4:3)</PresentationFormat>
  <Paragraphs>89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Franklin Gothic Book</vt:lpstr>
      <vt:lpstr>Perpetua</vt:lpstr>
      <vt:lpstr>Wingdings</vt:lpstr>
      <vt:lpstr>Wingdings 2</vt:lpstr>
      <vt:lpstr>Equity</vt:lpstr>
      <vt:lpstr> History of English Literature Introduction  </vt:lpstr>
      <vt:lpstr>The long eighteenth century in England: </vt:lpstr>
      <vt:lpstr>Historical timeline</vt:lpstr>
      <vt:lpstr>PowerPoint Presentation</vt:lpstr>
      <vt:lpstr>The Restoration (1660–1688)</vt:lpstr>
      <vt:lpstr> London woes 1665: the Great Plague –  huge death tolls in London 1666: the Great Fire of London – St. Paul’s Cathedral burnt down – rebuilt by architect Christopher Wren, in the 1670s </vt:lpstr>
      <vt:lpstr>PowerPoint Presentation</vt:lpstr>
      <vt:lpstr>PowerPoint Presentation</vt:lpstr>
      <vt:lpstr>The Glorious Revolution: 1688</vt:lpstr>
      <vt:lpstr>PowerPoint Presentation</vt:lpstr>
      <vt:lpstr>Political life</vt:lpstr>
      <vt:lpstr>Georgian England</vt:lpstr>
      <vt:lpstr>A century of war</vt:lpstr>
      <vt:lpstr>    A century of progress and modernization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English Literature Introduction</dc:title>
  <dc:creator>Windows User</dc:creator>
  <cp:lastModifiedBy>Macsiniuc Cornelia</cp:lastModifiedBy>
  <cp:revision>11</cp:revision>
  <dcterms:created xsi:type="dcterms:W3CDTF">2020-02-25T21:09:44Z</dcterms:created>
  <dcterms:modified xsi:type="dcterms:W3CDTF">2021-04-22T11:45:55Z</dcterms:modified>
</cp:coreProperties>
</file>