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304"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301" r:id="rId43"/>
    <p:sldId id="302" r:id="rId44"/>
    <p:sldId id="298" r:id="rId45"/>
    <p:sldId id="303" r:id="rId46"/>
    <p:sldId id="299" r:id="rId47"/>
    <p:sldId id="300"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23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3AA91EA-E077-43AA-A99E-844FEBEBF6BC}" type="datetimeFigureOut">
              <a:rPr lang="en-US" smtClean="0"/>
              <a:pPr/>
              <a:t>11/27/2020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67ECA6-BFBA-4897-9131-9DAEB57434B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AA91EA-E077-43AA-A99E-844FEBEBF6BC}" type="datetimeFigureOut">
              <a:rPr lang="en-US" smtClean="0"/>
              <a:pPr/>
              <a:t>11/27/2020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67ECA6-BFBA-4897-9131-9DAEB57434B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AA91EA-E077-43AA-A99E-844FEBEBF6BC}" type="datetimeFigureOut">
              <a:rPr lang="en-US" smtClean="0"/>
              <a:pPr/>
              <a:t>11/27/2020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67ECA6-BFBA-4897-9131-9DAEB57434B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B490E4B-8CDD-4DF0-A1F9-CEB933321513}" type="slidenum">
              <a:rPr lang="en-US"/>
              <a:pPr>
                <a:defRPr/>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AA91EA-E077-43AA-A99E-844FEBEBF6BC}" type="datetimeFigureOut">
              <a:rPr lang="en-US" smtClean="0"/>
              <a:pPr/>
              <a:t>11/27/2020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67ECA6-BFBA-4897-9131-9DAEB57434B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AA91EA-E077-43AA-A99E-844FEBEBF6BC}" type="datetimeFigureOut">
              <a:rPr lang="en-US" smtClean="0"/>
              <a:pPr/>
              <a:t>11/27/2020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67ECA6-BFBA-4897-9131-9DAEB57434B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AA91EA-E077-43AA-A99E-844FEBEBF6BC}" type="datetimeFigureOut">
              <a:rPr lang="en-US" smtClean="0"/>
              <a:pPr/>
              <a:t>11/27/2020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67ECA6-BFBA-4897-9131-9DAEB57434B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AA91EA-E077-43AA-A99E-844FEBEBF6BC}" type="datetimeFigureOut">
              <a:rPr lang="en-US" smtClean="0"/>
              <a:pPr/>
              <a:t>11/27/2020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67ECA6-BFBA-4897-9131-9DAEB57434B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AA91EA-E077-43AA-A99E-844FEBEBF6BC}" type="datetimeFigureOut">
              <a:rPr lang="en-US" smtClean="0"/>
              <a:pPr/>
              <a:t>11/27/2020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67ECA6-BFBA-4897-9131-9DAEB57434B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AA91EA-E077-43AA-A99E-844FEBEBF6BC}" type="datetimeFigureOut">
              <a:rPr lang="en-US" smtClean="0"/>
              <a:pPr/>
              <a:t>11/27/2020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67ECA6-BFBA-4897-9131-9DAEB57434B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3AA91EA-E077-43AA-A99E-844FEBEBF6BC}" type="datetimeFigureOut">
              <a:rPr lang="en-US" smtClean="0"/>
              <a:pPr/>
              <a:t>11/27/2020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67ECA6-BFBA-4897-9131-9DAEB57434B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3AA91EA-E077-43AA-A99E-844FEBEBF6BC}" type="datetimeFigureOut">
              <a:rPr lang="en-US" smtClean="0"/>
              <a:pPr/>
              <a:t>11/27/2020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67ECA6-BFBA-4897-9131-9DAEB57434B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AA91EA-E077-43AA-A99E-844FEBEBF6BC}" type="datetimeFigureOut">
              <a:rPr lang="en-US" smtClean="0"/>
              <a:pPr/>
              <a:t>11/27/2020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67ECA6-BFBA-4897-9131-9DAEB57434B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C:\Users\Cornelia%20PC\Desktop\COSH%202018-19\globe%20video.mpg" TargetMode="External"/><Relationship Id="rId1" Type="http://schemas.openxmlformats.org/officeDocument/2006/relationships/vmlDrawing" Target="../drawings/vmlDrawing1.vml"/><Relationship Id="rId6" Type="http://schemas.openxmlformats.org/officeDocument/2006/relationships/image" Target="../media/image10.png"/><Relationship Id="rId5" Type="http://schemas.openxmlformats.org/officeDocument/2006/relationships/image" Target="../media/image9.wmf"/><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228600" y="762000"/>
            <a:ext cx="4724400" cy="5715000"/>
          </a:xfrm>
        </p:spPr>
        <p:txBody>
          <a:bodyPr/>
          <a:lstStyle/>
          <a:p>
            <a:pPr eaLnBrk="1" hangingPunct="1"/>
            <a:r>
              <a:rPr lang="en-US" sz="2800" b="1"/>
              <a:t>WILLIAM SHAKESPEARE</a:t>
            </a:r>
            <a:br>
              <a:rPr lang="en-US" sz="2800" b="1"/>
            </a:br>
            <a:r>
              <a:rPr lang="en-US" sz="2400" b="1"/>
              <a:t>(23 April 1564–23 April 1616)</a:t>
            </a:r>
            <a:br>
              <a:rPr lang="en-US" sz="2400" b="1"/>
            </a:br>
            <a:br>
              <a:rPr lang="en-US" sz="2800"/>
            </a:br>
            <a:br>
              <a:rPr lang="en-US" sz="2800"/>
            </a:br>
            <a:br>
              <a:rPr lang="en-US" sz="2800"/>
            </a:br>
            <a:br>
              <a:rPr lang="en-US" sz="2800"/>
            </a:br>
            <a:br>
              <a:rPr lang="en-US" sz="2800"/>
            </a:br>
            <a:br>
              <a:rPr lang="en-US" sz="2800"/>
            </a:br>
            <a:br>
              <a:rPr lang="en-US" sz="2800"/>
            </a:br>
            <a:br>
              <a:rPr lang="en-US" sz="2800"/>
            </a:br>
            <a:r>
              <a:rPr lang="en-US" sz="2800"/>
              <a:t>Latest discovered portrait (March 2009; painted 1610)</a:t>
            </a:r>
          </a:p>
        </p:txBody>
      </p:sp>
      <p:pic>
        <p:nvPicPr>
          <p:cNvPr id="2051" name="Picture 3" descr="latest discovered portrait (March 2009 - painted 1610)"/>
          <p:cNvPicPr>
            <a:picLocks noChangeAspect="1" noChangeArrowheads="1"/>
          </p:cNvPicPr>
          <p:nvPr/>
        </p:nvPicPr>
        <p:blipFill>
          <a:blip r:embed="rId2"/>
          <a:srcRect/>
          <a:stretch>
            <a:fillRect/>
          </a:stretch>
        </p:blipFill>
        <p:spPr bwMode="auto">
          <a:xfrm>
            <a:off x="5105400" y="0"/>
            <a:ext cx="3810000" cy="6858000"/>
          </a:xfrm>
          <a:prstGeom prst="rect">
            <a:avLst/>
          </a:prstGeom>
          <a:noFill/>
          <a:ln w="9525">
            <a:noFill/>
            <a:miter lim="800000"/>
            <a:headEnd/>
            <a:tailEnd/>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4" name="Rectangle 2"/>
          <p:cNvSpPr>
            <a:spLocks noGrp="1" noChangeArrowheads="1"/>
          </p:cNvSpPr>
          <p:nvPr>
            <p:ph type="body" idx="1"/>
          </p:nvPr>
        </p:nvSpPr>
        <p:spPr>
          <a:xfrm>
            <a:off x="609600" y="914400"/>
            <a:ext cx="7620000" cy="5181600"/>
          </a:xfrm>
        </p:spPr>
        <p:txBody>
          <a:bodyPr/>
          <a:lstStyle/>
          <a:p>
            <a:pPr algn="just" eaLnBrk="1" hangingPunct="1">
              <a:spcAft>
                <a:spcPct val="20000"/>
              </a:spcAft>
              <a:buFont typeface="Wingdings" pitchFamily="2" charset="2"/>
              <a:buChar char="Ø"/>
            </a:pPr>
            <a:r>
              <a:rPr lang="en-US" sz="2800" dirty="0"/>
              <a:t>Evidence of his rising reputation as a playwright: </a:t>
            </a:r>
            <a:r>
              <a:rPr lang="en-US" sz="2800" b="1" dirty="0"/>
              <a:t>Francis Meres,</a:t>
            </a:r>
            <a:r>
              <a:rPr lang="en-US" sz="2800" dirty="0"/>
              <a:t> in </a:t>
            </a:r>
            <a:r>
              <a:rPr lang="en-US" sz="2800" b="1" dirty="0"/>
              <a:t>1598</a:t>
            </a:r>
            <a:r>
              <a:rPr lang="en-US" sz="2800" dirty="0"/>
              <a:t> (</a:t>
            </a:r>
            <a:r>
              <a:rPr lang="en-US" sz="2800" i="1" dirty="0" err="1"/>
              <a:t>Palladis</a:t>
            </a:r>
            <a:r>
              <a:rPr lang="en-US" sz="2800" i="1" dirty="0"/>
              <a:t> Tamia</a:t>
            </a:r>
            <a:r>
              <a:rPr lang="en-US" sz="2800" dirty="0"/>
              <a:t>; </a:t>
            </a:r>
            <a:r>
              <a:rPr lang="en-US" sz="2800" i="1" dirty="0"/>
              <a:t>Wit’s Treasury</a:t>
            </a:r>
            <a:r>
              <a:rPr lang="en-US" sz="2800" dirty="0"/>
              <a:t>): </a:t>
            </a:r>
          </a:p>
          <a:p>
            <a:pPr algn="just" eaLnBrk="1" hangingPunct="1">
              <a:spcAft>
                <a:spcPct val="20000"/>
              </a:spcAft>
              <a:buFont typeface="Wingdings" pitchFamily="2" charset="2"/>
              <a:buChar char="Ø"/>
            </a:pPr>
            <a:r>
              <a:rPr lang="en-US" sz="2800" dirty="0"/>
              <a:t>High praise of Shakespeare – in some respects, he is appreciated as equal to the classics (the Greek, Latin and Italian poets)</a:t>
            </a:r>
          </a:p>
          <a:p>
            <a:pPr algn="just" eaLnBrk="1" hangingPunct="1">
              <a:spcAft>
                <a:spcPct val="20000"/>
              </a:spcAft>
              <a:buFont typeface="Wingdings" pitchFamily="2" charset="2"/>
              <a:buChar char="Ø"/>
            </a:pPr>
            <a:r>
              <a:rPr lang="en-US" sz="2800" dirty="0"/>
              <a:t>Shakespeare is mentioned as one who has “mightily enriched” the “English tongue”, which is now “</a:t>
            </a:r>
            <a:r>
              <a:rPr lang="en-US" sz="2800" dirty="0">
                <a:solidFill>
                  <a:srgbClr val="FF0000"/>
                </a:solidFill>
              </a:rPr>
              <a:t>gorgeously invested in rare ornaments and resplendent habiliments </a:t>
            </a:r>
            <a:r>
              <a:rPr lang="en-US" sz="2800" dirty="0"/>
              <a:t>[</a:t>
            </a:r>
            <a:r>
              <a:rPr lang="en-US" sz="2400" i="1" dirty="0"/>
              <a:t>clothes</a:t>
            </a:r>
            <a:r>
              <a:rPr lang="en-US" sz="2800" dirty="0"/>
              <a:t>]”.</a:t>
            </a:r>
          </a:p>
          <a:p>
            <a:pPr eaLnBrk="1" hangingPunct="1"/>
            <a:endParaRPr lang="en-US" sz="2800" dirty="0"/>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64514">
                                            <p:txEl>
                                              <p:pRg st="0" end="0"/>
                                            </p:txEl>
                                          </p:spTgt>
                                        </p:tgtEl>
                                        <p:attrNameLst>
                                          <p:attrName>style.visibility</p:attrName>
                                        </p:attrNameLst>
                                      </p:cBhvr>
                                      <p:to>
                                        <p:strVal val="visible"/>
                                      </p:to>
                                    </p:set>
                                    <p:anim calcmode="lin" valueType="num">
                                      <p:cBhvr>
                                        <p:cTn id="7" dur="1000" fill="hold"/>
                                        <p:tgtEl>
                                          <p:spTgt spid="64514">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6451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64514">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64514">
                                            <p:txEl>
                                              <p:pRg st="1" end="1"/>
                                            </p:txEl>
                                          </p:spTgt>
                                        </p:tgtEl>
                                        <p:attrNameLst>
                                          <p:attrName>style.visibility</p:attrName>
                                        </p:attrNameLst>
                                      </p:cBhvr>
                                      <p:to>
                                        <p:strVal val="visible"/>
                                      </p:to>
                                    </p:set>
                                    <p:anim calcmode="lin" valueType="num">
                                      <p:cBhvr>
                                        <p:cTn id="14" dur="1000" fill="hold"/>
                                        <p:tgtEl>
                                          <p:spTgt spid="64514">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64514">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64514">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0" presetClass="entr" presetSubtype="0" decel="100000" fill="hold" grpId="0" nodeType="clickEffect">
                                  <p:stCondLst>
                                    <p:cond delay="0"/>
                                  </p:stCondLst>
                                  <p:childTnLst>
                                    <p:set>
                                      <p:cBhvr>
                                        <p:cTn id="20" dur="1" fill="hold">
                                          <p:stCondLst>
                                            <p:cond delay="0"/>
                                          </p:stCondLst>
                                        </p:cTn>
                                        <p:tgtEl>
                                          <p:spTgt spid="64514">
                                            <p:txEl>
                                              <p:pRg st="2" end="2"/>
                                            </p:txEl>
                                          </p:spTgt>
                                        </p:tgtEl>
                                        <p:attrNameLst>
                                          <p:attrName>style.visibility</p:attrName>
                                        </p:attrNameLst>
                                      </p:cBhvr>
                                      <p:to>
                                        <p:strVal val="visible"/>
                                      </p:to>
                                    </p:set>
                                    <p:anim calcmode="lin" valueType="num">
                                      <p:cBhvr>
                                        <p:cTn id="21" dur="1000" fill="hold"/>
                                        <p:tgtEl>
                                          <p:spTgt spid="64514">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64514">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645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9" name="Rectangle 3"/>
          <p:cNvSpPr>
            <a:spLocks noGrp="1" noChangeArrowheads="1"/>
          </p:cNvSpPr>
          <p:nvPr>
            <p:ph type="body" idx="1"/>
          </p:nvPr>
        </p:nvSpPr>
        <p:spPr>
          <a:xfrm>
            <a:off x="762000" y="914400"/>
            <a:ext cx="7772400" cy="5410200"/>
          </a:xfrm>
        </p:spPr>
        <p:txBody>
          <a:bodyPr/>
          <a:lstStyle/>
          <a:p>
            <a:pPr algn="just" eaLnBrk="1" hangingPunct="1">
              <a:spcAft>
                <a:spcPct val="20000"/>
              </a:spcAft>
              <a:buFont typeface="Wingdings" pitchFamily="2" charset="2"/>
              <a:buChar char="Ø"/>
            </a:pPr>
            <a:r>
              <a:rPr lang="en-US" sz="2600" dirty="0"/>
              <a:t>Shakespeare: successful also as a </a:t>
            </a:r>
            <a:r>
              <a:rPr lang="en-US" sz="2600" b="1" dirty="0"/>
              <a:t>businessman</a:t>
            </a:r>
            <a:r>
              <a:rPr lang="en-US" sz="2600" dirty="0"/>
              <a:t> early in his career;</a:t>
            </a:r>
          </a:p>
          <a:p>
            <a:pPr algn="just" eaLnBrk="1" hangingPunct="1">
              <a:spcAft>
                <a:spcPct val="20000"/>
              </a:spcAft>
              <a:buFont typeface="Wingdings" pitchFamily="2" charset="2"/>
              <a:buChar char="Ø"/>
            </a:pPr>
            <a:r>
              <a:rPr lang="en-US" sz="2600" b="1" dirty="0"/>
              <a:t>1594</a:t>
            </a:r>
            <a:r>
              <a:rPr lang="en-US" sz="2600" dirty="0"/>
              <a:t>: a member and part-owner of a playing company: the </a:t>
            </a:r>
            <a:r>
              <a:rPr lang="en-US" sz="2600" b="1" dirty="0">
                <a:solidFill>
                  <a:srgbClr val="FF0000"/>
                </a:solidFill>
              </a:rPr>
              <a:t>Lord Chamberlain's Men</a:t>
            </a:r>
            <a:r>
              <a:rPr lang="en-US" sz="2600" dirty="0">
                <a:solidFill>
                  <a:srgbClr val="FF0000"/>
                </a:solidFill>
              </a:rPr>
              <a:t> </a:t>
            </a:r>
            <a:r>
              <a:rPr lang="en-US" sz="2600" dirty="0"/>
              <a:t>(named after the title of their sponsor) – high reputation – they played several times before </a:t>
            </a:r>
            <a:r>
              <a:rPr lang="en-US" sz="2600" b="1" dirty="0"/>
              <a:t>Elizabeth I</a:t>
            </a:r>
            <a:r>
              <a:rPr lang="en-US" sz="2600" dirty="0"/>
              <a:t>;</a:t>
            </a:r>
          </a:p>
          <a:p>
            <a:pPr algn="just" eaLnBrk="1" hangingPunct="1">
              <a:spcAft>
                <a:spcPct val="20000"/>
              </a:spcAft>
              <a:buFont typeface="Wingdings" pitchFamily="2" charset="2"/>
              <a:buChar char="Ø"/>
            </a:pPr>
            <a:r>
              <a:rPr lang="en-US" sz="2600" dirty="0"/>
              <a:t>After the coronation of </a:t>
            </a:r>
            <a:r>
              <a:rPr lang="en-US" sz="2600" b="1" dirty="0"/>
              <a:t>James I</a:t>
            </a:r>
            <a:r>
              <a:rPr lang="en-US" sz="2600" dirty="0"/>
              <a:t> </a:t>
            </a:r>
            <a:r>
              <a:rPr lang="en-US" sz="2600" b="1" dirty="0"/>
              <a:t>Stuart</a:t>
            </a:r>
            <a:r>
              <a:rPr lang="en-US" sz="2600" dirty="0"/>
              <a:t>(1603): the company’s name changed to </a:t>
            </a:r>
            <a:r>
              <a:rPr lang="en-US" sz="2600" b="1" dirty="0">
                <a:solidFill>
                  <a:srgbClr val="FF0000"/>
                </a:solidFill>
              </a:rPr>
              <a:t>The King’s Men</a:t>
            </a:r>
            <a:r>
              <a:rPr lang="en-US" sz="2600" b="1" dirty="0"/>
              <a:t>.</a:t>
            </a:r>
          </a:p>
          <a:p>
            <a:pPr algn="just" eaLnBrk="1" hangingPunct="1">
              <a:spcAft>
                <a:spcPct val="20000"/>
              </a:spcAft>
              <a:buFont typeface="Wingdings" pitchFamily="2" charset="2"/>
              <a:buChar char="Ø"/>
            </a:pPr>
            <a:r>
              <a:rPr lang="en-US" sz="2600" b="1" dirty="0"/>
              <a:t>1597: </a:t>
            </a:r>
            <a:r>
              <a:rPr lang="en-US" sz="2600" dirty="0"/>
              <a:t>rich enough to buy a new property in Stratford: the “New Place” – the only brick house in Stratford</a:t>
            </a:r>
            <a:endParaRPr lang="en-US" sz="2600" b="1"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4" presetClass="entr" presetSubtype="0"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fade">
                                      <p:cBhvr>
                                        <p:cTn id="7" dur="500"/>
                                        <p:tgtEl>
                                          <p:spTgt spid="34819">
                                            <p:txEl>
                                              <p:pRg st="0" end="0"/>
                                            </p:txEl>
                                          </p:spTgt>
                                        </p:tgtEl>
                                      </p:cBhvr>
                                    </p:animEffect>
                                    <p:anim calcmode="lin" valueType="num">
                                      <p:cBhvr>
                                        <p:cTn id="8" dur="500" fill="hold"/>
                                        <p:tgtEl>
                                          <p:spTgt spid="34819">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34819">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4" presetClass="entr" presetSubtype="0" fill="hold" grpId="0" nodeType="clickEffect">
                                  <p:stCondLst>
                                    <p:cond delay="0"/>
                                  </p:stCondLst>
                                  <p:childTnLst>
                                    <p:set>
                                      <p:cBhvr>
                                        <p:cTn id="13" dur="1" fill="hold">
                                          <p:stCondLst>
                                            <p:cond delay="0"/>
                                          </p:stCondLst>
                                        </p:cTn>
                                        <p:tgtEl>
                                          <p:spTgt spid="34819">
                                            <p:txEl>
                                              <p:pRg st="1" end="1"/>
                                            </p:txEl>
                                          </p:spTgt>
                                        </p:tgtEl>
                                        <p:attrNameLst>
                                          <p:attrName>style.visibility</p:attrName>
                                        </p:attrNameLst>
                                      </p:cBhvr>
                                      <p:to>
                                        <p:strVal val="visible"/>
                                      </p:to>
                                    </p:set>
                                    <p:animEffect transition="in" filter="fade">
                                      <p:cBhvr>
                                        <p:cTn id="14" dur="500"/>
                                        <p:tgtEl>
                                          <p:spTgt spid="34819">
                                            <p:txEl>
                                              <p:pRg st="1" end="1"/>
                                            </p:txEl>
                                          </p:spTgt>
                                        </p:tgtEl>
                                      </p:cBhvr>
                                    </p:animEffect>
                                    <p:anim calcmode="lin" valueType="num">
                                      <p:cBhvr>
                                        <p:cTn id="15" dur="500" fill="hold"/>
                                        <p:tgtEl>
                                          <p:spTgt spid="34819">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34819">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4" presetClass="entr" presetSubtype="0" fill="hold" grpId="0" nodeType="clickEffect">
                                  <p:stCondLst>
                                    <p:cond delay="0"/>
                                  </p:stCondLst>
                                  <p:childTnLst>
                                    <p:set>
                                      <p:cBhvr>
                                        <p:cTn id="20" dur="1" fill="hold">
                                          <p:stCondLst>
                                            <p:cond delay="0"/>
                                          </p:stCondLst>
                                        </p:cTn>
                                        <p:tgtEl>
                                          <p:spTgt spid="34819">
                                            <p:txEl>
                                              <p:pRg st="2" end="2"/>
                                            </p:txEl>
                                          </p:spTgt>
                                        </p:tgtEl>
                                        <p:attrNameLst>
                                          <p:attrName>style.visibility</p:attrName>
                                        </p:attrNameLst>
                                      </p:cBhvr>
                                      <p:to>
                                        <p:strVal val="visible"/>
                                      </p:to>
                                    </p:set>
                                    <p:animEffect transition="in" filter="fade">
                                      <p:cBhvr>
                                        <p:cTn id="21" dur="500"/>
                                        <p:tgtEl>
                                          <p:spTgt spid="34819">
                                            <p:txEl>
                                              <p:pRg st="2" end="2"/>
                                            </p:txEl>
                                          </p:spTgt>
                                        </p:tgtEl>
                                      </p:cBhvr>
                                    </p:animEffect>
                                    <p:anim calcmode="lin" valueType="num">
                                      <p:cBhvr>
                                        <p:cTn id="22" dur="500" fill="hold"/>
                                        <p:tgtEl>
                                          <p:spTgt spid="34819">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34819">
                                            <p:txEl>
                                              <p:pRg st="2" end="2"/>
                                            </p:txEl>
                                          </p:spTgt>
                                        </p:tgtEl>
                                        <p:attrNameLst>
                                          <p:attrName>ppt_y</p:attrName>
                                        </p:attrNameLst>
                                      </p:cBhvr>
                                      <p:tavLst>
                                        <p:tav tm="0">
                                          <p:val>
                                            <p:strVal val="#ppt_y+.05"/>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4" presetClass="entr" presetSubtype="0" fill="hold" grpId="0" nodeType="clickEffect">
                                  <p:stCondLst>
                                    <p:cond delay="0"/>
                                  </p:stCondLst>
                                  <p:childTnLst>
                                    <p:set>
                                      <p:cBhvr>
                                        <p:cTn id="27" dur="1" fill="hold">
                                          <p:stCondLst>
                                            <p:cond delay="0"/>
                                          </p:stCondLst>
                                        </p:cTn>
                                        <p:tgtEl>
                                          <p:spTgt spid="34819">
                                            <p:txEl>
                                              <p:pRg st="3" end="3"/>
                                            </p:txEl>
                                          </p:spTgt>
                                        </p:tgtEl>
                                        <p:attrNameLst>
                                          <p:attrName>style.visibility</p:attrName>
                                        </p:attrNameLst>
                                      </p:cBhvr>
                                      <p:to>
                                        <p:strVal val="visible"/>
                                      </p:to>
                                    </p:set>
                                    <p:animEffect transition="in" filter="fade">
                                      <p:cBhvr>
                                        <p:cTn id="28" dur="500"/>
                                        <p:tgtEl>
                                          <p:spTgt spid="34819">
                                            <p:txEl>
                                              <p:pRg st="3" end="3"/>
                                            </p:txEl>
                                          </p:spTgt>
                                        </p:tgtEl>
                                      </p:cBhvr>
                                    </p:animEffect>
                                    <p:anim calcmode="lin" valueType="num">
                                      <p:cBhvr>
                                        <p:cTn id="29" dur="500" fill="hold"/>
                                        <p:tgtEl>
                                          <p:spTgt spid="34819">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34819">
                                            <p:txEl>
                                              <p:pRg st="3" end="3"/>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type="body" idx="1"/>
          </p:nvPr>
        </p:nvSpPr>
        <p:spPr>
          <a:xfrm>
            <a:off x="609600" y="685800"/>
            <a:ext cx="8153400" cy="5638800"/>
          </a:xfrm>
        </p:spPr>
        <p:txBody>
          <a:bodyPr/>
          <a:lstStyle/>
          <a:p>
            <a:pPr algn="just" eaLnBrk="1" hangingPunct="1">
              <a:spcAft>
                <a:spcPct val="20000"/>
              </a:spcAft>
            </a:pPr>
            <a:r>
              <a:rPr lang="en-US" sz="2800" b="1" dirty="0"/>
              <a:t>1599</a:t>
            </a:r>
            <a:r>
              <a:rPr lang="en-US" sz="2800" dirty="0"/>
              <a:t>: Shakespeare and his partners have </a:t>
            </a:r>
            <a:r>
              <a:rPr lang="en-US" sz="2800" b="1" dirty="0">
                <a:solidFill>
                  <a:srgbClr val="FF0000"/>
                </a:solidFill>
              </a:rPr>
              <a:t>THE GLOBE</a:t>
            </a:r>
            <a:r>
              <a:rPr lang="en-US" sz="2800" dirty="0"/>
              <a:t> built – a public theatre – destroyed by fire in 1613; rebuilt in 1614; closed in 1642, demolished in 1644 – a replica was built in 1997, close to the supposed original place.</a:t>
            </a:r>
          </a:p>
          <a:p>
            <a:pPr algn="just" eaLnBrk="1" hangingPunct="1">
              <a:spcAft>
                <a:spcPct val="20000"/>
              </a:spcAft>
            </a:pPr>
            <a:r>
              <a:rPr lang="en-US" sz="2800" dirty="0"/>
              <a:t>1608: the King’s Men take over the lease for </a:t>
            </a:r>
            <a:r>
              <a:rPr lang="en-US" sz="2800" b="1" dirty="0">
                <a:solidFill>
                  <a:srgbClr val="FF0000"/>
                </a:solidFill>
              </a:rPr>
              <a:t>BLACKFRIARS</a:t>
            </a:r>
            <a:r>
              <a:rPr lang="en-US" sz="2800" dirty="0"/>
              <a:t> – a private playhouse, built by Richard Burbage in 1596 </a:t>
            </a:r>
          </a:p>
          <a:p>
            <a:pPr algn="just" eaLnBrk="1" hangingPunct="1">
              <a:spcAft>
                <a:spcPct val="20000"/>
              </a:spcAft>
            </a:pPr>
            <a:r>
              <a:rPr lang="en-US" sz="2800" dirty="0" err="1"/>
              <a:t>Blackfriars</a:t>
            </a:r>
            <a:r>
              <a:rPr lang="en-US" sz="2800" dirty="0"/>
              <a:t> was a playhouse for the wealthy and the educated – artificial lighting – admission more expensive.</a:t>
            </a:r>
          </a:p>
          <a:p>
            <a:pPr eaLnBrk="1" hangingPunct="1"/>
            <a:endParaRPr lang="en-US" sz="28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 calcmode="lin" valueType="num">
                                      <p:cBhvr>
                                        <p:cTn id="7" dur="1000" fill="hold"/>
                                        <p:tgtEl>
                                          <p:spTgt spid="3584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584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5843">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nodeType="clickEffect">
                                  <p:stCondLst>
                                    <p:cond delay="0"/>
                                  </p:stCondLst>
                                  <p:childTnLst>
                                    <p:set>
                                      <p:cBhvr>
                                        <p:cTn id="13" dur="1" fill="hold">
                                          <p:stCondLst>
                                            <p:cond delay="0"/>
                                          </p:stCondLst>
                                        </p:cTn>
                                        <p:tgtEl>
                                          <p:spTgt spid="35843">
                                            <p:txEl>
                                              <p:pRg st="1" end="1"/>
                                            </p:txEl>
                                          </p:spTgt>
                                        </p:tgtEl>
                                        <p:attrNameLst>
                                          <p:attrName>style.visibility</p:attrName>
                                        </p:attrNameLst>
                                      </p:cBhvr>
                                      <p:to>
                                        <p:strVal val="visible"/>
                                      </p:to>
                                    </p:set>
                                    <p:anim calcmode="lin" valueType="num">
                                      <p:cBhvr>
                                        <p:cTn id="14" dur="1000" fill="hold"/>
                                        <p:tgtEl>
                                          <p:spTgt spid="3584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3584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35843">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5" presetClass="entr" presetSubtype="0" fill="hold" nodeType="clickEffect">
                                  <p:stCondLst>
                                    <p:cond delay="0"/>
                                  </p:stCondLst>
                                  <p:childTnLst>
                                    <p:set>
                                      <p:cBhvr>
                                        <p:cTn id="20" dur="1" fill="hold">
                                          <p:stCondLst>
                                            <p:cond delay="0"/>
                                          </p:stCondLst>
                                        </p:cTn>
                                        <p:tgtEl>
                                          <p:spTgt spid="35843">
                                            <p:txEl>
                                              <p:pRg st="2" end="2"/>
                                            </p:txEl>
                                          </p:spTgt>
                                        </p:tgtEl>
                                        <p:attrNameLst>
                                          <p:attrName>style.visibility</p:attrName>
                                        </p:attrNameLst>
                                      </p:cBhvr>
                                      <p:to>
                                        <p:strVal val="visible"/>
                                      </p:to>
                                    </p:set>
                                    <p:anim calcmode="lin" valueType="num">
                                      <p:cBhvr>
                                        <p:cTn id="21" dur="1000" fill="hold"/>
                                        <p:tgtEl>
                                          <p:spTgt spid="35843">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35843">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358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274638"/>
            <a:ext cx="7696200" cy="715962"/>
          </a:xfrm>
        </p:spPr>
        <p:txBody>
          <a:bodyPr>
            <a:normAutofit fontScale="90000"/>
          </a:bodyPr>
          <a:lstStyle/>
          <a:p>
            <a:pPr eaLnBrk="1" hangingPunct="1"/>
            <a:r>
              <a:rPr lang="en-US" sz="2400" b="1"/>
              <a:t>The Globe – built in 1599 by the Lord Chamberlain’s Men (1612 engraving)</a:t>
            </a:r>
          </a:p>
        </p:txBody>
      </p:sp>
      <p:pic>
        <p:nvPicPr>
          <p:cNvPr id="49155" name="Picture 3" descr="27"/>
          <p:cNvPicPr>
            <a:picLocks noChangeAspect="1" noChangeArrowheads="1"/>
          </p:cNvPicPr>
          <p:nvPr/>
        </p:nvPicPr>
        <p:blipFill>
          <a:blip r:embed="rId2"/>
          <a:srcRect/>
          <a:stretch>
            <a:fillRect/>
          </a:stretch>
        </p:blipFill>
        <p:spPr bwMode="auto">
          <a:xfrm>
            <a:off x="685800" y="1049338"/>
            <a:ext cx="7848600" cy="5808662"/>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49155"/>
                                        </p:tgtEl>
                                        <p:attrNameLst>
                                          <p:attrName>style.visibility</p:attrName>
                                        </p:attrNameLst>
                                      </p:cBhvr>
                                      <p:to>
                                        <p:strVal val="visible"/>
                                      </p:to>
                                    </p:set>
                                    <p:animEffect transition="in" filter="diamond(in)">
                                      <p:cBhvr>
                                        <p:cTn id="7" dur="500"/>
                                        <p:tgtEl>
                                          <p:spTgt spid="49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28600" y="457200"/>
            <a:ext cx="4495800" cy="381000"/>
          </a:xfrm>
        </p:spPr>
        <p:txBody>
          <a:bodyPr>
            <a:normAutofit fontScale="90000"/>
          </a:bodyPr>
          <a:lstStyle/>
          <a:p>
            <a:pPr eaLnBrk="1" hangingPunct="1"/>
            <a:r>
              <a:rPr lang="en-US" sz="3200" b="1"/>
              <a:t>The Globe – interior</a:t>
            </a:r>
          </a:p>
        </p:txBody>
      </p:sp>
      <p:pic>
        <p:nvPicPr>
          <p:cNvPr id="50179" name="Picture 3" descr="28"/>
          <p:cNvPicPr>
            <a:picLocks noChangeAspect="1" noChangeArrowheads="1"/>
          </p:cNvPicPr>
          <p:nvPr/>
        </p:nvPicPr>
        <p:blipFill>
          <a:blip r:embed="rId2"/>
          <a:srcRect/>
          <a:stretch>
            <a:fillRect/>
          </a:stretch>
        </p:blipFill>
        <p:spPr bwMode="auto">
          <a:xfrm>
            <a:off x="4000500" y="0"/>
            <a:ext cx="5143500" cy="68580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0179"/>
                                        </p:tgtEl>
                                        <p:attrNameLst>
                                          <p:attrName>style.visibility</p:attrName>
                                        </p:attrNameLst>
                                      </p:cBhvr>
                                      <p:to>
                                        <p:strVal val="visible"/>
                                      </p:to>
                                    </p:set>
                                    <p:animEffect transition="in" filter="blinds(horizontal)">
                                      <p:cBhvr>
                                        <p:cTn id="7" dur="500"/>
                                        <p:tgtEl>
                                          <p:spTgt spid="50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4059238" y="3184525"/>
          <a:ext cx="1023937" cy="488950"/>
        </p:xfrm>
        <a:graphic>
          <a:graphicData uri="http://schemas.openxmlformats.org/presentationml/2006/ole">
            <mc:AlternateContent xmlns:mc="http://schemas.openxmlformats.org/markup-compatibility/2006">
              <mc:Choice xmlns:v="urn:schemas-microsoft-com:vml" Requires="v">
                <p:oleObj spid="_x0000_s2060" name="Packager Shell Object" showAsIcon="1" r:id="rId4" imgW="1024560" imgH="488520" progId="Package">
                  <p:embed/>
                </p:oleObj>
              </mc:Choice>
              <mc:Fallback>
                <p:oleObj name="Packager Shell Object" showAsIcon="1" r:id="rId4" imgW="1024560" imgH="488520" progId="Package">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59238" y="3184525"/>
                        <a:ext cx="1023937"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3" name="globe video.mpg">
            <a:hlinkClick r:id="" action="ppaction://media"/>
          </p:cNvPr>
          <p:cNvPicPr>
            <a:picLocks noRot="1" noChangeAspect="1"/>
          </p:cNvPicPr>
          <p:nvPr>
            <a:videoFile r:link="rId2"/>
          </p:nvPr>
        </p:nvPicPr>
        <p:blipFill>
          <a:blip r:embed="rId6"/>
          <a:stretch>
            <a:fillRect/>
          </a:stretch>
        </p:blipFill>
        <p:spPr>
          <a:xfrm>
            <a:off x="0" y="0"/>
            <a:ext cx="8737600" cy="65532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274638"/>
            <a:ext cx="8229600" cy="639762"/>
          </a:xfrm>
        </p:spPr>
        <p:txBody>
          <a:bodyPr/>
          <a:lstStyle/>
          <a:p>
            <a:pPr eaLnBrk="1" hangingPunct="1"/>
            <a:r>
              <a:rPr lang="en-US" sz="3200" b="1"/>
              <a:t>The Globe rebuilt (Shakespeare’s Globe, 1997)</a:t>
            </a:r>
          </a:p>
        </p:txBody>
      </p:sp>
      <p:sp>
        <p:nvSpPr>
          <p:cNvPr id="16387" name="Rectangle 3"/>
          <p:cNvSpPr>
            <a:spLocks noGrp="1" noChangeArrowheads="1"/>
          </p:cNvSpPr>
          <p:nvPr>
            <p:ph type="body" idx="1"/>
          </p:nvPr>
        </p:nvSpPr>
        <p:spPr/>
        <p:txBody>
          <a:bodyPr/>
          <a:lstStyle/>
          <a:p>
            <a:pPr eaLnBrk="1" hangingPunct="1"/>
            <a:endParaRPr lang="en-US"/>
          </a:p>
        </p:txBody>
      </p:sp>
      <p:pic>
        <p:nvPicPr>
          <p:cNvPr id="51204" name="Picture 4" descr="3"/>
          <p:cNvPicPr>
            <a:picLocks noChangeAspect="1" noChangeArrowheads="1"/>
          </p:cNvPicPr>
          <p:nvPr/>
        </p:nvPicPr>
        <p:blipFill>
          <a:blip r:embed="rId2"/>
          <a:srcRect/>
          <a:stretch>
            <a:fillRect/>
          </a:stretch>
        </p:blipFill>
        <p:spPr bwMode="auto">
          <a:xfrm>
            <a:off x="304800" y="1117600"/>
            <a:ext cx="8610600" cy="5740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nodeType="clickEffect">
                                  <p:stCondLst>
                                    <p:cond delay="0"/>
                                  </p:stCondLst>
                                  <p:childTnLst>
                                    <p:set>
                                      <p:cBhvr>
                                        <p:cTn id="6" dur="1" fill="hold">
                                          <p:stCondLst>
                                            <p:cond delay="0"/>
                                          </p:stCondLst>
                                        </p:cTn>
                                        <p:tgtEl>
                                          <p:spTgt spid="51204"/>
                                        </p:tgtEl>
                                        <p:attrNameLst>
                                          <p:attrName>style.visibility</p:attrName>
                                        </p:attrNameLst>
                                      </p:cBhvr>
                                      <p:to>
                                        <p:strVal val="visible"/>
                                      </p:to>
                                    </p:set>
                                    <p:animEffect transition="in" filter="blinds(vertical)">
                                      <p:cBhvr>
                                        <p:cTn id="7" dur="500"/>
                                        <p:tgtEl>
                                          <p:spTgt spid="51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274638"/>
            <a:ext cx="8229600" cy="792162"/>
          </a:xfrm>
        </p:spPr>
        <p:txBody>
          <a:bodyPr/>
          <a:lstStyle/>
          <a:p>
            <a:pPr eaLnBrk="1" hangingPunct="1"/>
            <a:r>
              <a:rPr lang="en-US" b="1"/>
              <a:t>Shakespeare’s Globe </a:t>
            </a:r>
          </a:p>
        </p:txBody>
      </p:sp>
      <p:sp>
        <p:nvSpPr>
          <p:cNvPr id="17411" name="Rectangle 3"/>
          <p:cNvSpPr>
            <a:spLocks noGrp="1" noChangeArrowheads="1"/>
          </p:cNvSpPr>
          <p:nvPr>
            <p:ph type="body" idx="1"/>
          </p:nvPr>
        </p:nvSpPr>
        <p:spPr/>
        <p:txBody>
          <a:bodyPr/>
          <a:lstStyle/>
          <a:p>
            <a:pPr eaLnBrk="1" hangingPunct="1"/>
            <a:endParaRPr lang="en-US"/>
          </a:p>
        </p:txBody>
      </p:sp>
      <p:pic>
        <p:nvPicPr>
          <p:cNvPr id="52228" name="Picture 4" descr="30"/>
          <p:cNvPicPr>
            <a:picLocks noChangeAspect="1" noChangeArrowheads="1"/>
          </p:cNvPicPr>
          <p:nvPr/>
        </p:nvPicPr>
        <p:blipFill>
          <a:blip r:embed="rId2"/>
          <a:srcRect/>
          <a:stretch>
            <a:fillRect/>
          </a:stretch>
        </p:blipFill>
        <p:spPr bwMode="auto">
          <a:xfrm>
            <a:off x="0" y="1216025"/>
            <a:ext cx="9144000" cy="56419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52228"/>
                                        </p:tgtEl>
                                        <p:attrNameLst>
                                          <p:attrName>style.visibility</p:attrName>
                                        </p:attrNameLst>
                                      </p:cBhvr>
                                      <p:to>
                                        <p:strVal val="visible"/>
                                      </p:to>
                                    </p:set>
                                    <p:animEffect transition="in" filter="box(in)">
                                      <p:cBhvr>
                                        <p:cTn id="7" dur="500"/>
                                        <p:tgtEl>
                                          <p:spTgt spid="52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304800"/>
            <a:ext cx="8229600" cy="685800"/>
          </a:xfrm>
        </p:spPr>
        <p:txBody>
          <a:bodyPr>
            <a:normAutofit fontScale="90000"/>
          </a:bodyPr>
          <a:lstStyle/>
          <a:p>
            <a:pPr eaLnBrk="1" hangingPunct="1"/>
            <a:r>
              <a:rPr lang="en-US" sz="3200" b="1"/>
              <a:t>Shakespeare’s Globe</a:t>
            </a:r>
            <a:br>
              <a:rPr lang="en-US" sz="3200" b="1"/>
            </a:br>
            <a:r>
              <a:rPr lang="en-US" sz="3200" b="1"/>
              <a:t> – Southbank</a:t>
            </a:r>
          </a:p>
        </p:txBody>
      </p:sp>
      <p:sp>
        <p:nvSpPr>
          <p:cNvPr id="18435" name="Rectangle 3"/>
          <p:cNvSpPr>
            <a:spLocks noGrp="1" noChangeArrowheads="1"/>
          </p:cNvSpPr>
          <p:nvPr>
            <p:ph type="body" idx="1"/>
          </p:nvPr>
        </p:nvSpPr>
        <p:spPr/>
        <p:txBody>
          <a:bodyPr/>
          <a:lstStyle/>
          <a:p>
            <a:pPr eaLnBrk="1" hangingPunct="1"/>
            <a:endParaRPr lang="en-US"/>
          </a:p>
        </p:txBody>
      </p:sp>
      <p:pic>
        <p:nvPicPr>
          <p:cNvPr id="53252" name="Picture 4" descr="31"/>
          <p:cNvPicPr>
            <a:picLocks noChangeAspect="1" noChangeArrowheads="1"/>
          </p:cNvPicPr>
          <p:nvPr/>
        </p:nvPicPr>
        <p:blipFill>
          <a:blip r:embed="rId2"/>
          <a:srcRect/>
          <a:stretch>
            <a:fillRect/>
          </a:stretch>
        </p:blipFill>
        <p:spPr bwMode="auto">
          <a:xfrm>
            <a:off x="228600" y="1143000"/>
            <a:ext cx="8915400" cy="57150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53252"/>
                                        </p:tgtEl>
                                        <p:attrNameLst>
                                          <p:attrName>style.visibility</p:attrName>
                                        </p:attrNameLst>
                                      </p:cBhvr>
                                      <p:to>
                                        <p:strVal val="visible"/>
                                      </p:to>
                                    </p:set>
                                    <p:animEffect transition="in" filter="box(out)">
                                      <p:cBhvr>
                                        <p:cTn id="7" dur="500"/>
                                        <p:tgtEl>
                                          <p:spTgt spid="53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274638"/>
            <a:ext cx="8229600" cy="792162"/>
          </a:xfrm>
        </p:spPr>
        <p:txBody>
          <a:bodyPr/>
          <a:lstStyle/>
          <a:p>
            <a:pPr eaLnBrk="1" hangingPunct="1"/>
            <a:r>
              <a:rPr lang="en-US" sz="3600" b="1"/>
              <a:t>The Globe today - interior</a:t>
            </a:r>
          </a:p>
        </p:txBody>
      </p:sp>
      <p:sp>
        <p:nvSpPr>
          <p:cNvPr id="19459" name="Rectangle 3"/>
          <p:cNvSpPr>
            <a:spLocks noGrp="1" noChangeArrowheads="1"/>
          </p:cNvSpPr>
          <p:nvPr>
            <p:ph type="body" idx="1"/>
          </p:nvPr>
        </p:nvSpPr>
        <p:spPr/>
        <p:txBody>
          <a:bodyPr/>
          <a:lstStyle/>
          <a:p>
            <a:pPr eaLnBrk="1" hangingPunct="1"/>
            <a:endParaRPr lang="en-US"/>
          </a:p>
        </p:txBody>
      </p:sp>
      <p:pic>
        <p:nvPicPr>
          <p:cNvPr id="54276" name="Picture 4" descr="32"/>
          <p:cNvPicPr>
            <a:picLocks noChangeAspect="1" noChangeArrowheads="1"/>
          </p:cNvPicPr>
          <p:nvPr/>
        </p:nvPicPr>
        <p:blipFill>
          <a:blip r:embed="rId2"/>
          <a:srcRect/>
          <a:stretch>
            <a:fillRect/>
          </a:stretch>
        </p:blipFill>
        <p:spPr bwMode="auto">
          <a:xfrm>
            <a:off x="533400" y="1235075"/>
            <a:ext cx="8001000" cy="56229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54276"/>
                                        </p:tgtEl>
                                        <p:attrNameLst>
                                          <p:attrName>style.visibility</p:attrName>
                                        </p:attrNameLst>
                                      </p:cBhvr>
                                      <p:to>
                                        <p:strVal val="visible"/>
                                      </p:to>
                                    </p:set>
                                    <p:anim calcmode="lin" valueType="num">
                                      <p:cBhvr>
                                        <p:cTn id="7" dur="500" fill="hold"/>
                                        <p:tgtEl>
                                          <p:spTgt spid="54276"/>
                                        </p:tgtEl>
                                        <p:attrNameLst>
                                          <p:attrName>ppt_w</p:attrName>
                                        </p:attrNameLst>
                                      </p:cBhvr>
                                      <p:tavLst>
                                        <p:tav tm="0">
                                          <p:val>
                                            <p:strVal val="#ppt_w*0.70"/>
                                          </p:val>
                                        </p:tav>
                                        <p:tav tm="100000">
                                          <p:val>
                                            <p:strVal val="#ppt_w"/>
                                          </p:val>
                                        </p:tav>
                                      </p:tavLst>
                                    </p:anim>
                                    <p:anim calcmode="lin" valueType="num">
                                      <p:cBhvr>
                                        <p:cTn id="8" dur="500" fill="hold"/>
                                        <p:tgtEl>
                                          <p:spTgt spid="54276"/>
                                        </p:tgtEl>
                                        <p:attrNameLst>
                                          <p:attrName>ppt_h</p:attrName>
                                        </p:attrNameLst>
                                      </p:cBhvr>
                                      <p:tavLst>
                                        <p:tav tm="0">
                                          <p:val>
                                            <p:strVal val="#ppt_h"/>
                                          </p:val>
                                        </p:tav>
                                        <p:tav tm="100000">
                                          <p:val>
                                            <p:strVal val="#ppt_h"/>
                                          </p:val>
                                        </p:tav>
                                      </p:tavLst>
                                    </p:anim>
                                    <p:animEffect transition="in" filter="fade">
                                      <p:cBhvr>
                                        <p:cTn id="9" dur="500"/>
                                        <p:tgtEl>
                                          <p:spTgt spid="54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762000" y="457200"/>
            <a:ext cx="7391400" cy="533400"/>
          </a:xfrm>
        </p:spPr>
        <p:txBody>
          <a:bodyPr>
            <a:normAutofit fontScale="90000"/>
          </a:bodyPr>
          <a:lstStyle/>
          <a:p>
            <a:pPr eaLnBrk="1" hangingPunct="1">
              <a:spcBef>
                <a:spcPct val="50000"/>
              </a:spcBef>
            </a:pPr>
            <a:r>
              <a:rPr lang="en-US" sz="3600" b="1"/>
              <a:t>A biographical sketch</a:t>
            </a:r>
            <a:endParaRPr lang="en-US" sz="3600"/>
          </a:p>
        </p:txBody>
      </p:sp>
      <p:sp>
        <p:nvSpPr>
          <p:cNvPr id="19459" name="Rectangle 3"/>
          <p:cNvSpPr>
            <a:spLocks noGrp="1" noChangeArrowheads="1"/>
          </p:cNvSpPr>
          <p:nvPr>
            <p:ph type="body" idx="1"/>
          </p:nvPr>
        </p:nvSpPr>
        <p:spPr>
          <a:xfrm>
            <a:off x="990600" y="1371600"/>
            <a:ext cx="7467600" cy="4800600"/>
          </a:xfrm>
        </p:spPr>
        <p:txBody>
          <a:bodyPr/>
          <a:lstStyle/>
          <a:p>
            <a:pPr algn="just" eaLnBrk="1" hangingPunct="1">
              <a:spcAft>
                <a:spcPct val="20000"/>
              </a:spcAft>
              <a:buFont typeface="Wingdings" pitchFamily="2" charset="2"/>
              <a:buChar char="Ø"/>
            </a:pPr>
            <a:r>
              <a:rPr lang="en-US" sz="2600" dirty="0"/>
              <a:t>Born in Stratford-upon-Avon, in south Warwickshire – 23 April 1564; </a:t>
            </a:r>
          </a:p>
          <a:p>
            <a:pPr algn="just" eaLnBrk="1" hangingPunct="1">
              <a:spcAft>
                <a:spcPct val="20000"/>
              </a:spcAft>
              <a:buFont typeface="Wingdings" pitchFamily="2" charset="2"/>
              <a:buChar char="Ø"/>
            </a:pPr>
            <a:r>
              <a:rPr lang="en-US" sz="2600" dirty="0"/>
              <a:t>His father: a successful glove-maker; an alderman (member of the municipal council);3</a:t>
            </a:r>
          </a:p>
          <a:p>
            <a:pPr algn="just" eaLnBrk="1" hangingPunct="1">
              <a:spcAft>
                <a:spcPct val="20000"/>
              </a:spcAft>
              <a:buFont typeface="Wingdings" pitchFamily="2" charset="2"/>
              <a:buChar char="Ø"/>
            </a:pPr>
            <a:r>
              <a:rPr lang="en-US" sz="2600" dirty="0"/>
              <a:t>His mother (Mary Arden): connected to the gentry;</a:t>
            </a:r>
          </a:p>
          <a:p>
            <a:pPr algn="just" eaLnBrk="1" hangingPunct="1">
              <a:spcAft>
                <a:spcPct val="20000"/>
              </a:spcAft>
              <a:buFont typeface="Wingdings" pitchFamily="2" charset="2"/>
              <a:buChar char="Ø"/>
            </a:pPr>
            <a:r>
              <a:rPr lang="en-US" sz="2600" dirty="0"/>
              <a:t>Attended the Grammar School in Stratford </a:t>
            </a:r>
          </a:p>
          <a:p>
            <a:pPr algn="just" eaLnBrk="1" hangingPunct="1">
              <a:spcAft>
                <a:spcPct val="20000"/>
              </a:spcAft>
              <a:buFont typeface="Wingdings" pitchFamily="2" charset="2"/>
              <a:buChar char="Ø"/>
            </a:pPr>
            <a:r>
              <a:rPr lang="en-US" sz="2600" dirty="0"/>
              <a:t>At 18: married Anne Hathaway (26) – had three children (Susanna and the twins Judith and Hamnet);</a:t>
            </a:r>
          </a:p>
          <a:p>
            <a:pPr eaLnBrk="1" hangingPunct="1">
              <a:lnSpc>
                <a:spcPct val="80000"/>
              </a:lnSpc>
              <a:spcBef>
                <a:spcPct val="50000"/>
              </a:spcBef>
              <a:buFont typeface="Wingdings" pitchFamily="2" charset="2"/>
              <a:buChar char="Ø"/>
            </a:pPr>
            <a:endParaRPr lang="en-US" sz="2600" dirty="0"/>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p:cTn id="7" dur="1000" fill="hold"/>
                                        <p:tgtEl>
                                          <p:spTgt spid="19458"/>
                                        </p:tgtEl>
                                        <p:attrNameLst>
                                          <p:attrName>ppt_w</p:attrName>
                                        </p:attrNameLst>
                                      </p:cBhvr>
                                      <p:tavLst>
                                        <p:tav tm="0">
                                          <p:val>
                                            <p:strVal val="#ppt_w+.3"/>
                                          </p:val>
                                        </p:tav>
                                        <p:tav tm="100000">
                                          <p:val>
                                            <p:strVal val="#ppt_w"/>
                                          </p:val>
                                        </p:tav>
                                      </p:tavLst>
                                    </p:anim>
                                    <p:anim calcmode="lin" valueType="num">
                                      <p:cBhvr>
                                        <p:cTn id="8" dur="1000" fill="hold"/>
                                        <p:tgtEl>
                                          <p:spTgt spid="19458"/>
                                        </p:tgtEl>
                                        <p:attrNameLst>
                                          <p:attrName>ppt_h</p:attrName>
                                        </p:attrNameLst>
                                      </p:cBhvr>
                                      <p:tavLst>
                                        <p:tav tm="0">
                                          <p:val>
                                            <p:strVal val="#ppt_h"/>
                                          </p:val>
                                        </p:tav>
                                        <p:tav tm="100000">
                                          <p:val>
                                            <p:strVal val="#ppt_h"/>
                                          </p:val>
                                        </p:tav>
                                      </p:tavLst>
                                    </p:anim>
                                    <p:animEffect transition="in" filter="fade">
                                      <p:cBhvr>
                                        <p:cTn id="9" dur="1000"/>
                                        <p:tgtEl>
                                          <p:spTgt spid="1945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9459">
                                            <p:txEl>
                                              <p:pRg st="0" end="0"/>
                                            </p:txEl>
                                          </p:spTgt>
                                        </p:tgtEl>
                                        <p:attrNameLst>
                                          <p:attrName>style.visibility</p:attrName>
                                        </p:attrNameLst>
                                      </p:cBhvr>
                                      <p:to>
                                        <p:strVal val="visible"/>
                                      </p:to>
                                    </p:set>
                                    <p:anim calcmode="lin" valueType="num">
                                      <p:cBhvr>
                                        <p:cTn id="14" dur="1000" fill="hold"/>
                                        <p:tgtEl>
                                          <p:spTgt spid="19459">
                                            <p:txEl>
                                              <p:pRg st="0" end="0"/>
                                            </p:txEl>
                                          </p:spTgt>
                                        </p:tgtEl>
                                        <p:attrNameLst>
                                          <p:attrName>ppt_w</p:attrName>
                                        </p:attrNameLst>
                                      </p:cBhvr>
                                      <p:tavLst>
                                        <p:tav tm="0">
                                          <p:val>
                                            <p:strVal val="#ppt_w+.3"/>
                                          </p:val>
                                        </p:tav>
                                        <p:tav tm="100000">
                                          <p:val>
                                            <p:strVal val="#ppt_w"/>
                                          </p:val>
                                        </p:tav>
                                      </p:tavLst>
                                    </p:anim>
                                    <p:anim calcmode="lin" valueType="num">
                                      <p:cBhvr>
                                        <p:cTn id="15" dur="1000" fill="hold"/>
                                        <p:tgtEl>
                                          <p:spTgt spid="19459">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19459">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0" presetClass="entr" presetSubtype="0" decel="100000" fill="hold" grpId="0" nodeType="clickEffect">
                                  <p:stCondLst>
                                    <p:cond delay="0"/>
                                  </p:stCondLst>
                                  <p:childTnLst>
                                    <p:set>
                                      <p:cBhvr>
                                        <p:cTn id="20" dur="1" fill="hold">
                                          <p:stCondLst>
                                            <p:cond delay="0"/>
                                          </p:stCondLst>
                                        </p:cTn>
                                        <p:tgtEl>
                                          <p:spTgt spid="19459">
                                            <p:txEl>
                                              <p:pRg st="1" end="1"/>
                                            </p:txEl>
                                          </p:spTgt>
                                        </p:tgtEl>
                                        <p:attrNameLst>
                                          <p:attrName>style.visibility</p:attrName>
                                        </p:attrNameLst>
                                      </p:cBhvr>
                                      <p:to>
                                        <p:strVal val="visible"/>
                                      </p:to>
                                    </p:set>
                                    <p:anim calcmode="lin" valueType="num">
                                      <p:cBhvr>
                                        <p:cTn id="21" dur="1000" fill="hold"/>
                                        <p:tgtEl>
                                          <p:spTgt spid="19459">
                                            <p:txEl>
                                              <p:pRg st="1" end="1"/>
                                            </p:txEl>
                                          </p:spTgt>
                                        </p:tgtEl>
                                        <p:attrNameLst>
                                          <p:attrName>ppt_w</p:attrName>
                                        </p:attrNameLst>
                                      </p:cBhvr>
                                      <p:tavLst>
                                        <p:tav tm="0">
                                          <p:val>
                                            <p:strVal val="#ppt_w+.3"/>
                                          </p:val>
                                        </p:tav>
                                        <p:tav tm="100000">
                                          <p:val>
                                            <p:strVal val="#ppt_w"/>
                                          </p:val>
                                        </p:tav>
                                      </p:tavLst>
                                    </p:anim>
                                    <p:anim calcmode="lin" valueType="num">
                                      <p:cBhvr>
                                        <p:cTn id="22" dur="1000" fill="hold"/>
                                        <p:tgtEl>
                                          <p:spTgt spid="19459">
                                            <p:txEl>
                                              <p:pRg st="1" end="1"/>
                                            </p:txEl>
                                          </p:spTgt>
                                        </p:tgtEl>
                                        <p:attrNameLst>
                                          <p:attrName>ppt_h</p:attrName>
                                        </p:attrNameLst>
                                      </p:cBhvr>
                                      <p:tavLst>
                                        <p:tav tm="0">
                                          <p:val>
                                            <p:strVal val="#ppt_h"/>
                                          </p:val>
                                        </p:tav>
                                        <p:tav tm="100000">
                                          <p:val>
                                            <p:strVal val="#ppt_h"/>
                                          </p:val>
                                        </p:tav>
                                      </p:tavLst>
                                    </p:anim>
                                    <p:animEffect transition="in" filter="fade">
                                      <p:cBhvr>
                                        <p:cTn id="23" dur="1000"/>
                                        <p:tgtEl>
                                          <p:spTgt spid="19459">
                                            <p:txEl>
                                              <p:pRg st="1" end="1"/>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9459">
                                            <p:txEl>
                                              <p:pRg st="2" end="2"/>
                                            </p:txEl>
                                          </p:spTgt>
                                        </p:tgtEl>
                                        <p:attrNameLst>
                                          <p:attrName>style.visibility</p:attrName>
                                        </p:attrNameLst>
                                      </p:cBhvr>
                                      <p:to>
                                        <p:strVal val="visible"/>
                                      </p:to>
                                    </p:set>
                                    <p:anim calcmode="lin" valueType="num">
                                      <p:cBhvr>
                                        <p:cTn id="28" dur="1000" fill="hold"/>
                                        <p:tgtEl>
                                          <p:spTgt spid="19459">
                                            <p:txEl>
                                              <p:pRg st="2" end="2"/>
                                            </p:txEl>
                                          </p:spTgt>
                                        </p:tgtEl>
                                        <p:attrNameLst>
                                          <p:attrName>ppt_w</p:attrName>
                                        </p:attrNameLst>
                                      </p:cBhvr>
                                      <p:tavLst>
                                        <p:tav tm="0">
                                          <p:val>
                                            <p:strVal val="#ppt_w+.3"/>
                                          </p:val>
                                        </p:tav>
                                        <p:tav tm="100000">
                                          <p:val>
                                            <p:strVal val="#ppt_w"/>
                                          </p:val>
                                        </p:tav>
                                      </p:tavLst>
                                    </p:anim>
                                    <p:anim calcmode="lin" valueType="num">
                                      <p:cBhvr>
                                        <p:cTn id="29" dur="1000" fill="hold"/>
                                        <p:tgtEl>
                                          <p:spTgt spid="19459">
                                            <p:txEl>
                                              <p:pRg st="2" end="2"/>
                                            </p:txEl>
                                          </p:spTgt>
                                        </p:tgtEl>
                                        <p:attrNameLst>
                                          <p:attrName>ppt_h</p:attrName>
                                        </p:attrNameLst>
                                      </p:cBhvr>
                                      <p:tavLst>
                                        <p:tav tm="0">
                                          <p:val>
                                            <p:strVal val="#ppt_h"/>
                                          </p:val>
                                        </p:tav>
                                        <p:tav tm="100000">
                                          <p:val>
                                            <p:strVal val="#ppt_h"/>
                                          </p:val>
                                        </p:tav>
                                      </p:tavLst>
                                    </p:anim>
                                    <p:animEffect transition="in" filter="fade">
                                      <p:cBhvr>
                                        <p:cTn id="30" dur="1000"/>
                                        <p:tgtEl>
                                          <p:spTgt spid="19459">
                                            <p:txEl>
                                              <p:pRg st="2" end="2"/>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0" presetClass="entr" presetSubtype="0" decel="100000" fill="hold" grpId="0" nodeType="clickEffect">
                                  <p:stCondLst>
                                    <p:cond delay="0"/>
                                  </p:stCondLst>
                                  <p:childTnLst>
                                    <p:set>
                                      <p:cBhvr>
                                        <p:cTn id="34" dur="1" fill="hold">
                                          <p:stCondLst>
                                            <p:cond delay="0"/>
                                          </p:stCondLst>
                                        </p:cTn>
                                        <p:tgtEl>
                                          <p:spTgt spid="19459">
                                            <p:txEl>
                                              <p:pRg st="3" end="3"/>
                                            </p:txEl>
                                          </p:spTgt>
                                        </p:tgtEl>
                                        <p:attrNameLst>
                                          <p:attrName>style.visibility</p:attrName>
                                        </p:attrNameLst>
                                      </p:cBhvr>
                                      <p:to>
                                        <p:strVal val="visible"/>
                                      </p:to>
                                    </p:set>
                                    <p:anim calcmode="lin" valueType="num">
                                      <p:cBhvr>
                                        <p:cTn id="35" dur="1000" fill="hold"/>
                                        <p:tgtEl>
                                          <p:spTgt spid="19459">
                                            <p:txEl>
                                              <p:pRg st="3" end="3"/>
                                            </p:txEl>
                                          </p:spTgt>
                                        </p:tgtEl>
                                        <p:attrNameLst>
                                          <p:attrName>ppt_w</p:attrName>
                                        </p:attrNameLst>
                                      </p:cBhvr>
                                      <p:tavLst>
                                        <p:tav tm="0">
                                          <p:val>
                                            <p:strVal val="#ppt_w+.3"/>
                                          </p:val>
                                        </p:tav>
                                        <p:tav tm="100000">
                                          <p:val>
                                            <p:strVal val="#ppt_w"/>
                                          </p:val>
                                        </p:tav>
                                      </p:tavLst>
                                    </p:anim>
                                    <p:anim calcmode="lin" valueType="num">
                                      <p:cBhvr>
                                        <p:cTn id="36" dur="1000" fill="hold"/>
                                        <p:tgtEl>
                                          <p:spTgt spid="19459">
                                            <p:txEl>
                                              <p:pRg st="3" end="3"/>
                                            </p:txEl>
                                          </p:spTgt>
                                        </p:tgtEl>
                                        <p:attrNameLst>
                                          <p:attrName>ppt_h</p:attrName>
                                        </p:attrNameLst>
                                      </p:cBhvr>
                                      <p:tavLst>
                                        <p:tav tm="0">
                                          <p:val>
                                            <p:strVal val="#ppt_h"/>
                                          </p:val>
                                        </p:tav>
                                        <p:tav tm="100000">
                                          <p:val>
                                            <p:strVal val="#ppt_h"/>
                                          </p:val>
                                        </p:tav>
                                      </p:tavLst>
                                    </p:anim>
                                    <p:animEffect transition="in" filter="fade">
                                      <p:cBhvr>
                                        <p:cTn id="37" dur="1000"/>
                                        <p:tgtEl>
                                          <p:spTgt spid="19459">
                                            <p:txEl>
                                              <p:pRg st="3" end="3"/>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0" presetClass="entr" presetSubtype="0" decel="100000" fill="hold" grpId="0" nodeType="clickEffect">
                                  <p:stCondLst>
                                    <p:cond delay="0"/>
                                  </p:stCondLst>
                                  <p:childTnLst>
                                    <p:set>
                                      <p:cBhvr>
                                        <p:cTn id="41" dur="1" fill="hold">
                                          <p:stCondLst>
                                            <p:cond delay="0"/>
                                          </p:stCondLst>
                                        </p:cTn>
                                        <p:tgtEl>
                                          <p:spTgt spid="19459">
                                            <p:txEl>
                                              <p:pRg st="4" end="4"/>
                                            </p:txEl>
                                          </p:spTgt>
                                        </p:tgtEl>
                                        <p:attrNameLst>
                                          <p:attrName>style.visibility</p:attrName>
                                        </p:attrNameLst>
                                      </p:cBhvr>
                                      <p:to>
                                        <p:strVal val="visible"/>
                                      </p:to>
                                    </p:set>
                                    <p:anim calcmode="lin" valueType="num">
                                      <p:cBhvr>
                                        <p:cTn id="42" dur="1000" fill="hold"/>
                                        <p:tgtEl>
                                          <p:spTgt spid="19459">
                                            <p:txEl>
                                              <p:pRg st="4" end="4"/>
                                            </p:txEl>
                                          </p:spTgt>
                                        </p:tgtEl>
                                        <p:attrNameLst>
                                          <p:attrName>ppt_w</p:attrName>
                                        </p:attrNameLst>
                                      </p:cBhvr>
                                      <p:tavLst>
                                        <p:tav tm="0">
                                          <p:val>
                                            <p:strVal val="#ppt_w+.3"/>
                                          </p:val>
                                        </p:tav>
                                        <p:tav tm="100000">
                                          <p:val>
                                            <p:strVal val="#ppt_w"/>
                                          </p:val>
                                        </p:tav>
                                      </p:tavLst>
                                    </p:anim>
                                    <p:anim calcmode="lin" valueType="num">
                                      <p:cBhvr>
                                        <p:cTn id="43" dur="1000" fill="hold"/>
                                        <p:tgtEl>
                                          <p:spTgt spid="19459">
                                            <p:txEl>
                                              <p:pRg st="4" end="4"/>
                                            </p:txEl>
                                          </p:spTgt>
                                        </p:tgtEl>
                                        <p:attrNameLst>
                                          <p:attrName>ppt_h</p:attrName>
                                        </p:attrNameLst>
                                      </p:cBhvr>
                                      <p:tavLst>
                                        <p:tav tm="0">
                                          <p:val>
                                            <p:strVal val="#ppt_h"/>
                                          </p:val>
                                        </p:tav>
                                        <p:tav tm="100000">
                                          <p:val>
                                            <p:strVal val="#ppt_h"/>
                                          </p:val>
                                        </p:tav>
                                      </p:tavLst>
                                    </p:anim>
                                    <p:animEffect transition="in" filter="fade">
                                      <p:cBhvr>
                                        <p:cTn id="44" dur="1000"/>
                                        <p:tgtEl>
                                          <p:spTgt spid="194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59"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274638"/>
            <a:ext cx="8229600" cy="868362"/>
          </a:xfrm>
        </p:spPr>
        <p:txBody>
          <a:bodyPr/>
          <a:lstStyle/>
          <a:p>
            <a:pPr eaLnBrk="1" hangingPunct="1"/>
            <a:r>
              <a:rPr lang="en-US" sz="3600" b="1"/>
              <a:t>The Globe today - interior</a:t>
            </a:r>
          </a:p>
        </p:txBody>
      </p:sp>
      <p:sp>
        <p:nvSpPr>
          <p:cNvPr id="20483" name="Rectangle 3"/>
          <p:cNvSpPr>
            <a:spLocks noGrp="1" noChangeArrowheads="1"/>
          </p:cNvSpPr>
          <p:nvPr>
            <p:ph type="body" idx="1"/>
          </p:nvPr>
        </p:nvSpPr>
        <p:spPr/>
        <p:txBody>
          <a:bodyPr/>
          <a:lstStyle/>
          <a:p>
            <a:pPr eaLnBrk="1" hangingPunct="1"/>
            <a:endParaRPr lang="en-US"/>
          </a:p>
        </p:txBody>
      </p:sp>
      <p:pic>
        <p:nvPicPr>
          <p:cNvPr id="55300" name="Picture 4" descr="33"/>
          <p:cNvPicPr>
            <a:picLocks noChangeAspect="1" noChangeArrowheads="1"/>
          </p:cNvPicPr>
          <p:nvPr/>
        </p:nvPicPr>
        <p:blipFill>
          <a:blip r:embed="rId2"/>
          <a:srcRect/>
          <a:stretch>
            <a:fillRect/>
          </a:stretch>
        </p:blipFill>
        <p:spPr bwMode="auto">
          <a:xfrm>
            <a:off x="838200" y="1177925"/>
            <a:ext cx="7620000" cy="56800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nodeType="clickEffect">
                                  <p:stCondLst>
                                    <p:cond delay="0"/>
                                  </p:stCondLst>
                                  <p:childTnLst>
                                    <p:set>
                                      <p:cBhvr>
                                        <p:cTn id="6" dur="1" fill="hold">
                                          <p:stCondLst>
                                            <p:cond delay="0"/>
                                          </p:stCondLst>
                                        </p:cTn>
                                        <p:tgtEl>
                                          <p:spTgt spid="55300"/>
                                        </p:tgtEl>
                                        <p:attrNameLst>
                                          <p:attrName>style.visibility</p:attrName>
                                        </p:attrNameLst>
                                      </p:cBhvr>
                                      <p:to>
                                        <p:strVal val="visible"/>
                                      </p:to>
                                    </p:set>
                                    <p:animEffect transition="in" filter="plus(in)">
                                      <p:cBhvr>
                                        <p:cTn id="7" dur="500"/>
                                        <p:tgtEl>
                                          <p:spTgt spid="55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fontScale="90000"/>
          </a:bodyPr>
          <a:lstStyle/>
          <a:p>
            <a:pPr eaLnBrk="1" hangingPunct="1"/>
            <a:r>
              <a:rPr lang="en-US" sz="2800" b="1"/>
              <a:t>The Globe theatre hall </a:t>
            </a:r>
            <a:br>
              <a:rPr lang="en-US" sz="2800" b="1"/>
            </a:br>
            <a:r>
              <a:rPr lang="en-US" sz="2800" b="1"/>
              <a:t>– apron stage; galleries; the yard/pit (for the “groundlings”) –</a:t>
            </a:r>
          </a:p>
        </p:txBody>
      </p:sp>
      <p:sp>
        <p:nvSpPr>
          <p:cNvPr id="21507" name="Rectangle 3"/>
          <p:cNvSpPr>
            <a:spLocks noGrp="1" noChangeArrowheads="1"/>
          </p:cNvSpPr>
          <p:nvPr>
            <p:ph type="body" idx="1"/>
          </p:nvPr>
        </p:nvSpPr>
        <p:spPr/>
        <p:txBody>
          <a:bodyPr/>
          <a:lstStyle/>
          <a:p>
            <a:pPr eaLnBrk="1" hangingPunct="1"/>
            <a:endParaRPr lang="en-US"/>
          </a:p>
        </p:txBody>
      </p:sp>
      <p:pic>
        <p:nvPicPr>
          <p:cNvPr id="56324" name="Picture 4" descr="globe today"/>
          <p:cNvPicPr>
            <a:picLocks noChangeAspect="1" noChangeArrowheads="1"/>
          </p:cNvPicPr>
          <p:nvPr/>
        </p:nvPicPr>
        <p:blipFill>
          <a:blip r:embed="rId2"/>
          <a:srcRect/>
          <a:stretch>
            <a:fillRect/>
          </a:stretch>
        </p:blipFill>
        <p:spPr bwMode="auto">
          <a:xfrm>
            <a:off x="533400" y="1511300"/>
            <a:ext cx="8115300" cy="53467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nodeType="clickEffect">
                                  <p:stCondLst>
                                    <p:cond delay="0"/>
                                  </p:stCondLst>
                                  <p:childTnLst>
                                    <p:set>
                                      <p:cBhvr>
                                        <p:cTn id="6" dur="1" fill="hold">
                                          <p:stCondLst>
                                            <p:cond delay="0"/>
                                          </p:stCondLst>
                                        </p:cTn>
                                        <p:tgtEl>
                                          <p:spTgt spid="56324"/>
                                        </p:tgtEl>
                                        <p:attrNameLst>
                                          <p:attrName>style.visibility</p:attrName>
                                        </p:attrNameLst>
                                      </p:cBhvr>
                                      <p:to>
                                        <p:strVal val="visible"/>
                                      </p:to>
                                    </p:set>
                                    <p:animEffect transition="in" filter="barn(outHorizontal)">
                                      <p:cBhvr>
                                        <p:cTn id="7" dur="500"/>
                                        <p:tgtEl>
                                          <p:spTgt spid="563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274638"/>
            <a:ext cx="8229600" cy="639762"/>
          </a:xfrm>
        </p:spPr>
        <p:txBody>
          <a:bodyPr>
            <a:normAutofit fontScale="90000"/>
          </a:bodyPr>
          <a:lstStyle/>
          <a:p>
            <a:pPr eaLnBrk="1" hangingPunct="1"/>
            <a:r>
              <a:rPr lang="en-US" sz="2800" b="1"/>
              <a:t>Blackfriars’ Theatre (used as a winter playhouse between 1608-1642)</a:t>
            </a:r>
          </a:p>
        </p:txBody>
      </p:sp>
      <p:pic>
        <p:nvPicPr>
          <p:cNvPr id="58371" name="Picture 3" descr="blackfriars theatre (bought by The Lord Chamberlain's Men in 1596)"/>
          <p:cNvPicPr>
            <a:picLocks noChangeAspect="1" noChangeArrowheads="1"/>
          </p:cNvPicPr>
          <p:nvPr/>
        </p:nvPicPr>
        <p:blipFill>
          <a:blip r:embed="rId2"/>
          <a:srcRect/>
          <a:stretch>
            <a:fillRect/>
          </a:stretch>
        </p:blipFill>
        <p:spPr bwMode="auto">
          <a:xfrm>
            <a:off x="1828800" y="1066800"/>
            <a:ext cx="5459413" cy="57912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58371"/>
                                        </p:tgtEl>
                                        <p:attrNameLst>
                                          <p:attrName>style.visibility</p:attrName>
                                        </p:attrNameLst>
                                      </p:cBhvr>
                                      <p:to>
                                        <p:strVal val="visible"/>
                                      </p:to>
                                    </p:set>
                                    <p:animEffect transition="in" filter="diamond(in)">
                                      <p:cBhvr>
                                        <p:cTn id="7" dur="500"/>
                                        <p:tgtEl>
                                          <p:spTgt spid="58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type="body" idx="1"/>
          </p:nvPr>
        </p:nvSpPr>
        <p:spPr>
          <a:xfrm>
            <a:off x="457200" y="304800"/>
            <a:ext cx="8229600" cy="5821363"/>
          </a:xfrm>
        </p:spPr>
        <p:txBody>
          <a:bodyPr/>
          <a:lstStyle/>
          <a:p>
            <a:pPr eaLnBrk="1" hangingPunct="1">
              <a:buFont typeface="Wingdings" pitchFamily="2" charset="2"/>
              <a:buChar char="Ø"/>
            </a:pPr>
            <a:r>
              <a:rPr lang="en-US" sz="2800" b="1" dirty="0"/>
              <a:t>1613</a:t>
            </a:r>
            <a:r>
              <a:rPr lang="en-US" sz="2800" dirty="0"/>
              <a:t>: Shakespeare retired to Stratford, a famous and wealthy man – lived there with his wife and two daughters, who survived him – he continued to visit London, mostly on family business.</a:t>
            </a:r>
          </a:p>
          <a:p>
            <a:pPr eaLnBrk="1" hangingPunct="1">
              <a:buFont typeface="Wingdings" pitchFamily="2" charset="2"/>
              <a:buChar char="Ø"/>
            </a:pPr>
            <a:r>
              <a:rPr lang="en-US" sz="2800" dirty="0"/>
              <a:t>Died on the </a:t>
            </a:r>
            <a:r>
              <a:rPr lang="en-US" sz="2800" b="1" dirty="0"/>
              <a:t>23</a:t>
            </a:r>
            <a:r>
              <a:rPr lang="en-US" sz="2800" b="1" baseline="30000" dirty="0"/>
              <a:t>rd</a:t>
            </a:r>
            <a:r>
              <a:rPr lang="en-US" sz="2800" b="1" dirty="0"/>
              <a:t> of April 1616 </a:t>
            </a:r>
            <a:r>
              <a:rPr lang="en-US" sz="2800" dirty="0"/>
              <a:t>– was buried in the chancel of the Holy Trinity Church</a:t>
            </a:r>
          </a:p>
        </p:txBody>
      </p:sp>
      <p:sp>
        <p:nvSpPr>
          <p:cNvPr id="47109" name="Rectangle 5"/>
          <p:cNvSpPr>
            <a:spLocks noChangeArrowheads="1"/>
          </p:cNvSpPr>
          <p:nvPr/>
        </p:nvSpPr>
        <p:spPr bwMode="auto">
          <a:xfrm>
            <a:off x="304800" y="3581400"/>
            <a:ext cx="3657600" cy="2862322"/>
          </a:xfrm>
          <a:prstGeom prst="rect">
            <a:avLst/>
          </a:prstGeom>
          <a:noFill/>
          <a:ln w="9525">
            <a:noFill/>
            <a:miter lim="800000"/>
            <a:headEnd/>
            <a:tailEnd/>
          </a:ln>
        </p:spPr>
        <p:txBody>
          <a:bodyPr wrap="square" anchor="ctr">
            <a:spAutoFit/>
          </a:bodyPr>
          <a:lstStyle/>
          <a:p>
            <a:pPr algn="l"/>
            <a:r>
              <a:rPr lang="en-US" sz="2000" b="1" dirty="0"/>
              <a:t>Epitaph on Shakespeare’s tomb</a:t>
            </a:r>
          </a:p>
          <a:p>
            <a:pPr algn="l"/>
            <a:endParaRPr lang="en-US" sz="2000" b="1" dirty="0"/>
          </a:p>
          <a:p>
            <a:pPr algn="l"/>
            <a:r>
              <a:rPr lang="en-US" sz="2000" b="1" dirty="0"/>
              <a:t>Good friend, for Jesus' sake </a:t>
            </a:r>
            <a:r>
              <a:rPr lang="en-US" sz="2000" b="1" dirty="0" err="1"/>
              <a:t>forebeare</a:t>
            </a:r>
            <a:endParaRPr lang="en-US" sz="2000" b="1" dirty="0"/>
          </a:p>
          <a:p>
            <a:pPr algn="l"/>
            <a:r>
              <a:rPr lang="en-US" sz="2000" b="1" dirty="0"/>
              <a:t>To </a:t>
            </a:r>
            <a:r>
              <a:rPr lang="en-US" sz="2000" b="1" dirty="0" err="1"/>
              <a:t>digg</a:t>
            </a:r>
            <a:r>
              <a:rPr lang="en-US" sz="2000" b="1" dirty="0"/>
              <a:t> the dust enclosed </a:t>
            </a:r>
            <a:r>
              <a:rPr lang="en-US" sz="2000" b="1" dirty="0" err="1"/>
              <a:t>heare</a:t>
            </a:r>
            <a:r>
              <a:rPr lang="en-US" sz="2000" b="1" dirty="0"/>
              <a:t>;</a:t>
            </a:r>
          </a:p>
          <a:p>
            <a:pPr algn="l"/>
            <a:r>
              <a:rPr lang="en-US" sz="2000" b="1" dirty="0" err="1"/>
              <a:t>Bleste</a:t>
            </a:r>
            <a:r>
              <a:rPr lang="en-US" sz="2000" b="1" dirty="0"/>
              <a:t> be the man that spares </a:t>
            </a:r>
            <a:r>
              <a:rPr lang="en-US" sz="2000" b="1" dirty="0" err="1"/>
              <a:t>thes</a:t>
            </a:r>
            <a:r>
              <a:rPr lang="en-US" sz="2000" b="1" dirty="0"/>
              <a:t> stones, </a:t>
            </a:r>
          </a:p>
          <a:p>
            <a:pPr algn="l"/>
            <a:r>
              <a:rPr lang="en-US" sz="2000" b="1" dirty="0"/>
              <a:t>And curst be he that moves my bones</a:t>
            </a:r>
          </a:p>
        </p:txBody>
      </p:sp>
      <p:pic>
        <p:nvPicPr>
          <p:cNvPr id="47110" name="Picture 6"/>
          <p:cNvPicPr>
            <a:picLocks noChangeAspect="1" noChangeArrowheads="1"/>
          </p:cNvPicPr>
          <p:nvPr/>
        </p:nvPicPr>
        <p:blipFill>
          <a:blip r:embed="rId2"/>
          <a:srcRect/>
          <a:stretch>
            <a:fillRect/>
          </a:stretch>
        </p:blipFill>
        <p:spPr bwMode="auto">
          <a:xfrm>
            <a:off x="3962400" y="2971800"/>
            <a:ext cx="5181600" cy="38862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 calcmode="lin" valueType="num">
                                      <p:cBhvr additive="base">
                                        <p:cTn id="7" dur="500" fill="hold"/>
                                        <p:tgtEl>
                                          <p:spTgt spid="4710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710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47107">
                                            <p:txEl>
                                              <p:pRg st="1" end="1"/>
                                            </p:txEl>
                                          </p:spTgt>
                                        </p:tgtEl>
                                        <p:attrNameLst>
                                          <p:attrName>style.visibility</p:attrName>
                                        </p:attrNameLst>
                                      </p:cBhvr>
                                      <p:to>
                                        <p:strVal val="visible"/>
                                      </p:to>
                                    </p:set>
                                    <p:anim calcmode="lin" valueType="num">
                                      <p:cBhvr additive="base">
                                        <p:cTn id="13" dur="500" fill="hold"/>
                                        <p:tgtEl>
                                          <p:spTgt spid="4710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710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47110"/>
                                        </p:tgtEl>
                                        <p:attrNameLst>
                                          <p:attrName>style.visibility</p:attrName>
                                        </p:attrNameLst>
                                      </p:cBhvr>
                                      <p:to>
                                        <p:strVal val="visible"/>
                                      </p:to>
                                    </p:set>
                                    <p:animEffect transition="in" filter="diamond(in)">
                                      <p:cBhvr>
                                        <p:cTn id="19" dur="500"/>
                                        <p:tgtEl>
                                          <p:spTgt spid="47110"/>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47109"/>
                                        </p:tgtEl>
                                        <p:attrNameLst>
                                          <p:attrName>style.visibility</p:attrName>
                                        </p:attrNameLst>
                                      </p:cBhvr>
                                      <p:to>
                                        <p:strVal val="visible"/>
                                      </p:to>
                                    </p:set>
                                    <p:animEffect transition="in" filter="box(in)">
                                      <p:cBhvr>
                                        <p:cTn id="24" dur="500"/>
                                        <p:tgtEl>
                                          <p:spTgt spid="47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ctrTitle"/>
          </p:nvPr>
        </p:nvSpPr>
        <p:spPr>
          <a:xfrm>
            <a:off x="685800" y="228600"/>
            <a:ext cx="7315200" cy="381000"/>
          </a:xfrm>
        </p:spPr>
        <p:txBody>
          <a:bodyPr>
            <a:normAutofit fontScale="90000"/>
          </a:bodyPr>
          <a:lstStyle/>
          <a:p>
            <a:pPr eaLnBrk="1" hangingPunct="1"/>
            <a:br>
              <a:rPr lang="en-US" sz="3200" b="1"/>
            </a:br>
            <a:r>
              <a:rPr lang="en-US" sz="2800" b="1"/>
              <a:t>The authorship controversy</a:t>
            </a:r>
            <a:br>
              <a:rPr lang="en-US" sz="2800"/>
            </a:br>
            <a:endParaRPr lang="en-US" sz="2800"/>
          </a:p>
        </p:txBody>
      </p:sp>
      <p:sp>
        <p:nvSpPr>
          <p:cNvPr id="2051" name="Rectangle 3"/>
          <p:cNvSpPr>
            <a:spLocks noGrp="1" noChangeArrowheads="1"/>
          </p:cNvSpPr>
          <p:nvPr>
            <p:ph type="subTitle" idx="1"/>
          </p:nvPr>
        </p:nvSpPr>
        <p:spPr>
          <a:xfrm>
            <a:off x="304800" y="762000"/>
            <a:ext cx="8229600" cy="6096000"/>
          </a:xfrm>
        </p:spPr>
        <p:txBody>
          <a:bodyPr>
            <a:normAutofit/>
          </a:bodyPr>
          <a:lstStyle/>
          <a:p>
            <a:pPr marL="381000" indent="-381000" algn="just" eaLnBrk="1" hangingPunct="1">
              <a:spcBef>
                <a:spcPts val="0"/>
              </a:spcBef>
              <a:defRPr/>
            </a:pPr>
            <a:r>
              <a:rPr lang="en-US" sz="2000" b="1" dirty="0">
                <a:solidFill>
                  <a:schemeClr val="tx1"/>
                </a:solidFill>
              </a:rPr>
              <a:t>The “</a:t>
            </a:r>
            <a:r>
              <a:rPr lang="en-US" sz="2000" b="1" dirty="0" err="1">
                <a:solidFill>
                  <a:schemeClr val="tx1"/>
                </a:solidFill>
              </a:rPr>
              <a:t>anti-Stratfordians</a:t>
            </a:r>
            <a:r>
              <a:rPr lang="en-US" sz="2000" b="1" dirty="0">
                <a:solidFill>
                  <a:schemeClr val="tx1"/>
                </a:solidFill>
              </a:rPr>
              <a:t>” </a:t>
            </a:r>
            <a:r>
              <a:rPr lang="en-US" sz="2000" dirty="0">
                <a:solidFill>
                  <a:schemeClr val="tx1"/>
                </a:solidFill>
              </a:rPr>
              <a:t>– those who believed someone else wrote the plays</a:t>
            </a:r>
          </a:p>
          <a:p>
            <a:pPr marL="381000" indent="-381000" algn="just" eaLnBrk="1" hangingPunct="1">
              <a:spcBef>
                <a:spcPts val="0"/>
              </a:spcBef>
              <a:defRPr/>
            </a:pPr>
            <a:r>
              <a:rPr lang="en-US" sz="2000" b="1" dirty="0">
                <a:solidFill>
                  <a:schemeClr val="tx1"/>
                </a:solidFill>
              </a:rPr>
              <a:t>Arguments:</a:t>
            </a:r>
          </a:p>
          <a:p>
            <a:pPr marL="838200" lvl="1" indent="-381000" algn="just">
              <a:spcBef>
                <a:spcPts val="0"/>
              </a:spcBef>
              <a:buFont typeface="Wingdings" pitchFamily="2" charset="2"/>
              <a:buChar char="Ø"/>
              <a:defRPr/>
            </a:pPr>
            <a:r>
              <a:rPr lang="en-US" sz="2000" dirty="0">
                <a:solidFill>
                  <a:schemeClr val="tx1"/>
                </a:solidFill>
              </a:rPr>
              <a:t>The plays reflect the education and instruction of a member of the nobility</a:t>
            </a:r>
          </a:p>
          <a:p>
            <a:pPr marL="838200" lvl="1" indent="-381000" algn="just">
              <a:spcBef>
                <a:spcPts val="0"/>
              </a:spcBef>
              <a:buFont typeface="Wingdings" pitchFamily="2" charset="2"/>
              <a:buChar char="Ø"/>
              <a:defRPr/>
            </a:pPr>
            <a:r>
              <a:rPr lang="en-US" sz="2000" dirty="0">
                <a:solidFill>
                  <a:schemeClr val="tx1"/>
                </a:solidFill>
              </a:rPr>
              <a:t>No complete manuscript of Shakespeare’s work has come down to us – no edition supervised by the author circulated in his time – his name appears in an uncertain spelling </a:t>
            </a:r>
          </a:p>
          <a:p>
            <a:pPr marL="838200" lvl="1" indent="-381000" algn="just">
              <a:spcBef>
                <a:spcPts val="0"/>
              </a:spcBef>
              <a:buFont typeface="Wingdings" pitchFamily="2" charset="2"/>
              <a:buChar char="Ø"/>
              <a:defRPr/>
            </a:pPr>
            <a:r>
              <a:rPr lang="en-US" sz="2000" dirty="0">
                <a:solidFill>
                  <a:schemeClr val="tx1"/>
                </a:solidFill>
              </a:rPr>
              <a:t>No mention of or allusion to his native town ever occurs in a work where so many other places are mentioned</a:t>
            </a:r>
          </a:p>
          <a:p>
            <a:pPr marL="838200" lvl="1" indent="-381000" algn="just">
              <a:spcBef>
                <a:spcPts val="0"/>
              </a:spcBef>
              <a:buFont typeface="Wingdings" pitchFamily="2" charset="2"/>
              <a:buChar char="Ø"/>
              <a:defRPr/>
            </a:pPr>
            <a:r>
              <a:rPr lang="en-US" sz="2000" dirty="0">
                <a:solidFill>
                  <a:schemeClr val="tx1"/>
                </a:solidFill>
              </a:rPr>
              <a:t>Shakespeare is not known to have visited any of the places mentioned in his plays (France, Denmark, Italy). </a:t>
            </a:r>
          </a:p>
          <a:p>
            <a:pPr algn="just" eaLnBrk="1" hangingPunct="1">
              <a:spcBef>
                <a:spcPts val="0"/>
              </a:spcBef>
              <a:defRPr/>
            </a:pPr>
            <a:r>
              <a:rPr lang="en-US" sz="2000" b="1" dirty="0">
                <a:solidFill>
                  <a:schemeClr val="tx1"/>
                </a:solidFill>
              </a:rPr>
              <a:t>Candidates</a:t>
            </a:r>
            <a:r>
              <a:rPr lang="en-US" sz="2000" dirty="0">
                <a:solidFill>
                  <a:schemeClr val="tx1"/>
                </a:solidFill>
              </a:rPr>
              <a:t> for “real” authorship of the plays:</a:t>
            </a:r>
          </a:p>
          <a:p>
            <a:pPr lvl="2" algn="just" eaLnBrk="1" hangingPunct="1">
              <a:spcBef>
                <a:spcPts val="0"/>
              </a:spcBef>
              <a:buFont typeface="Wingdings" pitchFamily="2" charset="2"/>
              <a:buChar char="Ø"/>
              <a:defRPr/>
            </a:pPr>
            <a:r>
              <a:rPr lang="en-US" sz="2000" b="1" dirty="0">
                <a:solidFill>
                  <a:srgbClr val="FF0000"/>
                </a:solidFill>
              </a:rPr>
              <a:t>Francis Bacon</a:t>
            </a:r>
            <a:r>
              <a:rPr lang="en-US" sz="2000" dirty="0">
                <a:solidFill>
                  <a:srgbClr val="FF0000"/>
                </a:solidFill>
              </a:rPr>
              <a:t> </a:t>
            </a:r>
            <a:r>
              <a:rPr lang="en-US" sz="2000" dirty="0">
                <a:solidFill>
                  <a:schemeClr val="tx1"/>
                </a:solidFill>
              </a:rPr>
              <a:t>(1561 –1626), the greatest philosopher of the time and an important statesman at the court of James I. </a:t>
            </a:r>
          </a:p>
          <a:p>
            <a:pPr lvl="2" algn="just" eaLnBrk="1" hangingPunct="1">
              <a:spcBef>
                <a:spcPts val="0"/>
              </a:spcBef>
              <a:buFont typeface="Wingdings" pitchFamily="2" charset="2"/>
              <a:buChar char="Ø"/>
              <a:defRPr/>
            </a:pPr>
            <a:r>
              <a:rPr lang="en-US" sz="2000" b="1" dirty="0">
                <a:solidFill>
                  <a:srgbClr val="FF0000"/>
                </a:solidFill>
              </a:rPr>
              <a:t>Edward de </a:t>
            </a:r>
            <a:r>
              <a:rPr lang="en-US" sz="2000" b="1" dirty="0" err="1">
                <a:solidFill>
                  <a:srgbClr val="FF0000"/>
                </a:solidFill>
              </a:rPr>
              <a:t>Vere</a:t>
            </a:r>
            <a:r>
              <a:rPr lang="en-US" sz="2000" dirty="0">
                <a:solidFill>
                  <a:schemeClr val="tx1"/>
                </a:solidFill>
              </a:rPr>
              <a:t>, 17th Earl of Oxford (1550 –1604) (the </a:t>
            </a:r>
            <a:r>
              <a:rPr lang="en-US" sz="2000" dirty="0" err="1">
                <a:solidFill>
                  <a:schemeClr val="tx1"/>
                </a:solidFill>
              </a:rPr>
              <a:t>Oxfordian</a:t>
            </a:r>
            <a:r>
              <a:rPr lang="en-US" sz="2000" dirty="0">
                <a:solidFill>
                  <a:schemeClr val="tx1"/>
                </a:solidFill>
              </a:rPr>
              <a:t> theory).</a:t>
            </a:r>
          </a:p>
          <a:p>
            <a:pPr lvl="2" algn="just" eaLnBrk="1" hangingPunct="1">
              <a:spcBef>
                <a:spcPts val="0"/>
              </a:spcBef>
              <a:buFont typeface="Wingdings" pitchFamily="2" charset="2"/>
              <a:buChar char="Ø"/>
              <a:defRPr/>
            </a:pPr>
            <a:r>
              <a:rPr lang="en-US" sz="2000" b="1" dirty="0">
                <a:solidFill>
                  <a:srgbClr val="FF0000"/>
                </a:solidFill>
              </a:rPr>
              <a:t>Christopher Marlowe</a:t>
            </a:r>
            <a:r>
              <a:rPr lang="en-US" sz="2000" dirty="0">
                <a:solidFill>
                  <a:srgbClr val="FF0000"/>
                </a:solidFill>
              </a:rPr>
              <a:t> </a:t>
            </a:r>
            <a:r>
              <a:rPr lang="en-US" sz="2000" dirty="0">
                <a:solidFill>
                  <a:schemeClr val="tx1"/>
                </a:solidFill>
              </a:rPr>
              <a:t>(1564 –1593), Shakespeare’s rival and contemporary  – hypothesis that he might have actually survived the murder attempt and was the real author of the plays. </a:t>
            </a:r>
          </a:p>
          <a:p>
            <a:pPr marL="381000" indent="-381000" algn="just" eaLnBrk="1" hangingPunct="1">
              <a:spcBef>
                <a:spcPts val="0"/>
              </a:spcBef>
              <a:buFont typeface="Wingdings" pitchFamily="2" charset="2"/>
              <a:buChar char="Ø"/>
              <a:defRPr/>
            </a:pPr>
            <a:endParaRPr lang="en-US" sz="2000" dirty="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blinds(horizontal)">
                                      <p:cBhvr>
                                        <p:cTn id="7" dur="500"/>
                                        <p:tgtEl>
                                          <p:spTgt spid="20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51">
                                            <p:txEl>
                                              <p:pRg st="1" end="1"/>
                                            </p:txEl>
                                          </p:spTgt>
                                        </p:tgtEl>
                                        <p:attrNameLst>
                                          <p:attrName>style.visibility</p:attrName>
                                        </p:attrNameLst>
                                      </p:cBhvr>
                                      <p:to>
                                        <p:strVal val="visible"/>
                                      </p:to>
                                    </p:set>
                                    <p:animEffect transition="in" filter="blinds(horizontal)">
                                      <p:cBhvr>
                                        <p:cTn id="12" dur="500"/>
                                        <p:tgtEl>
                                          <p:spTgt spid="205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5" presetClass="entr" presetSubtype="0" fill="hold" nodeType="clickEffect">
                                  <p:stCondLst>
                                    <p:cond delay="0"/>
                                  </p:stCondLst>
                                  <p:childTnLst>
                                    <p:set>
                                      <p:cBhvr>
                                        <p:cTn id="16" dur="1" fill="hold">
                                          <p:stCondLst>
                                            <p:cond delay="0"/>
                                          </p:stCondLst>
                                        </p:cTn>
                                        <p:tgtEl>
                                          <p:spTgt spid="2051">
                                            <p:txEl>
                                              <p:pRg st="2" end="2"/>
                                            </p:txEl>
                                          </p:spTgt>
                                        </p:tgtEl>
                                        <p:attrNameLst>
                                          <p:attrName>style.visibility</p:attrName>
                                        </p:attrNameLst>
                                      </p:cBhvr>
                                      <p:to>
                                        <p:strVal val="visible"/>
                                      </p:to>
                                    </p:set>
                                    <p:anim calcmode="lin" valueType="num">
                                      <p:cBhvr>
                                        <p:cTn id="17" dur="1000" fill="hold"/>
                                        <p:tgtEl>
                                          <p:spTgt spid="2051">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2051">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2051">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5" presetClass="entr" presetSubtype="0" fill="hold" nodeType="clickEffect">
                                  <p:stCondLst>
                                    <p:cond delay="0"/>
                                  </p:stCondLst>
                                  <p:childTnLst>
                                    <p:set>
                                      <p:cBhvr>
                                        <p:cTn id="23" dur="1" fill="hold">
                                          <p:stCondLst>
                                            <p:cond delay="0"/>
                                          </p:stCondLst>
                                        </p:cTn>
                                        <p:tgtEl>
                                          <p:spTgt spid="2051">
                                            <p:txEl>
                                              <p:pRg st="3" end="3"/>
                                            </p:txEl>
                                          </p:spTgt>
                                        </p:tgtEl>
                                        <p:attrNameLst>
                                          <p:attrName>style.visibility</p:attrName>
                                        </p:attrNameLst>
                                      </p:cBhvr>
                                      <p:to>
                                        <p:strVal val="visible"/>
                                      </p:to>
                                    </p:set>
                                    <p:anim calcmode="lin" valueType="num">
                                      <p:cBhvr>
                                        <p:cTn id="24" dur="1000" fill="hold"/>
                                        <p:tgtEl>
                                          <p:spTgt spid="2051">
                                            <p:txEl>
                                              <p:pRg st="3" end="3"/>
                                            </p:txEl>
                                          </p:spTgt>
                                        </p:tgtEl>
                                        <p:attrNameLst>
                                          <p:attrName>ppt_w</p:attrName>
                                        </p:attrNameLst>
                                      </p:cBhvr>
                                      <p:tavLst>
                                        <p:tav tm="0">
                                          <p:val>
                                            <p:strVal val="#ppt_w*0.70"/>
                                          </p:val>
                                        </p:tav>
                                        <p:tav tm="100000">
                                          <p:val>
                                            <p:strVal val="#ppt_w"/>
                                          </p:val>
                                        </p:tav>
                                      </p:tavLst>
                                    </p:anim>
                                    <p:anim calcmode="lin" valueType="num">
                                      <p:cBhvr>
                                        <p:cTn id="25" dur="1000" fill="hold"/>
                                        <p:tgtEl>
                                          <p:spTgt spid="2051">
                                            <p:txEl>
                                              <p:pRg st="3" end="3"/>
                                            </p:txEl>
                                          </p:spTgt>
                                        </p:tgtEl>
                                        <p:attrNameLst>
                                          <p:attrName>ppt_h</p:attrName>
                                        </p:attrNameLst>
                                      </p:cBhvr>
                                      <p:tavLst>
                                        <p:tav tm="0">
                                          <p:val>
                                            <p:strVal val="#ppt_h"/>
                                          </p:val>
                                        </p:tav>
                                        <p:tav tm="100000">
                                          <p:val>
                                            <p:strVal val="#ppt_h"/>
                                          </p:val>
                                        </p:tav>
                                      </p:tavLst>
                                    </p:anim>
                                    <p:animEffect transition="in" filter="fade">
                                      <p:cBhvr>
                                        <p:cTn id="26" dur="1000"/>
                                        <p:tgtEl>
                                          <p:spTgt spid="2051">
                                            <p:txEl>
                                              <p:pRg st="3" end="3"/>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55" presetClass="entr" presetSubtype="0" fill="hold" nodeType="clickEffect">
                                  <p:stCondLst>
                                    <p:cond delay="0"/>
                                  </p:stCondLst>
                                  <p:childTnLst>
                                    <p:set>
                                      <p:cBhvr>
                                        <p:cTn id="30" dur="1" fill="hold">
                                          <p:stCondLst>
                                            <p:cond delay="0"/>
                                          </p:stCondLst>
                                        </p:cTn>
                                        <p:tgtEl>
                                          <p:spTgt spid="2051">
                                            <p:txEl>
                                              <p:pRg st="4" end="4"/>
                                            </p:txEl>
                                          </p:spTgt>
                                        </p:tgtEl>
                                        <p:attrNameLst>
                                          <p:attrName>style.visibility</p:attrName>
                                        </p:attrNameLst>
                                      </p:cBhvr>
                                      <p:to>
                                        <p:strVal val="visible"/>
                                      </p:to>
                                    </p:set>
                                    <p:anim calcmode="lin" valueType="num">
                                      <p:cBhvr>
                                        <p:cTn id="31" dur="1000" fill="hold"/>
                                        <p:tgtEl>
                                          <p:spTgt spid="2051">
                                            <p:txEl>
                                              <p:pRg st="4" end="4"/>
                                            </p:txEl>
                                          </p:spTgt>
                                        </p:tgtEl>
                                        <p:attrNameLst>
                                          <p:attrName>ppt_w</p:attrName>
                                        </p:attrNameLst>
                                      </p:cBhvr>
                                      <p:tavLst>
                                        <p:tav tm="0">
                                          <p:val>
                                            <p:strVal val="#ppt_w*0.70"/>
                                          </p:val>
                                        </p:tav>
                                        <p:tav tm="100000">
                                          <p:val>
                                            <p:strVal val="#ppt_w"/>
                                          </p:val>
                                        </p:tav>
                                      </p:tavLst>
                                    </p:anim>
                                    <p:anim calcmode="lin" valueType="num">
                                      <p:cBhvr>
                                        <p:cTn id="32" dur="1000" fill="hold"/>
                                        <p:tgtEl>
                                          <p:spTgt spid="2051">
                                            <p:txEl>
                                              <p:pRg st="4" end="4"/>
                                            </p:txEl>
                                          </p:spTgt>
                                        </p:tgtEl>
                                        <p:attrNameLst>
                                          <p:attrName>ppt_h</p:attrName>
                                        </p:attrNameLst>
                                      </p:cBhvr>
                                      <p:tavLst>
                                        <p:tav tm="0">
                                          <p:val>
                                            <p:strVal val="#ppt_h"/>
                                          </p:val>
                                        </p:tav>
                                        <p:tav tm="100000">
                                          <p:val>
                                            <p:strVal val="#ppt_h"/>
                                          </p:val>
                                        </p:tav>
                                      </p:tavLst>
                                    </p:anim>
                                    <p:animEffect transition="in" filter="fade">
                                      <p:cBhvr>
                                        <p:cTn id="33" dur="1000"/>
                                        <p:tgtEl>
                                          <p:spTgt spid="2051">
                                            <p:txEl>
                                              <p:pRg st="4" end="4"/>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55" presetClass="entr" presetSubtype="0" fill="hold" nodeType="clickEffect">
                                  <p:stCondLst>
                                    <p:cond delay="0"/>
                                  </p:stCondLst>
                                  <p:childTnLst>
                                    <p:set>
                                      <p:cBhvr>
                                        <p:cTn id="37" dur="1" fill="hold">
                                          <p:stCondLst>
                                            <p:cond delay="0"/>
                                          </p:stCondLst>
                                        </p:cTn>
                                        <p:tgtEl>
                                          <p:spTgt spid="2051">
                                            <p:txEl>
                                              <p:pRg st="5" end="5"/>
                                            </p:txEl>
                                          </p:spTgt>
                                        </p:tgtEl>
                                        <p:attrNameLst>
                                          <p:attrName>style.visibility</p:attrName>
                                        </p:attrNameLst>
                                      </p:cBhvr>
                                      <p:to>
                                        <p:strVal val="visible"/>
                                      </p:to>
                                    </p:set>
                                    <p:anim calcmode="lin" valueType="num">
                                      <p:cBhvr>
                                        <p:cTn id="38" dur="1000" fill="hold"/>
                                        <p:tgtEl>
                                          <p:spTgt spid="2051">
                                            <p:txEl>
                                              <p:pRg st="5" end="5"/>
                                            </p:txEl>
                                          </p:spTgt>
                                        </p:tgtEl>
                                        <p:attrNameLst>
                                          <p:attrName>ppt_w</p:attrName>
                                        </p:attrNameLst>
                                      </p:cBhvr>
                                      <p:tavLst>
                                        <p:tav tm="0">
                                          <p:val>
                                            <p:strVal val="#ppt_w*0.70"/>
                                          </p:val>
                                        </p:tav>
                                        <p:tav tm="100000">
                                          <p:val>
                                            <p:strVal val="#ppt_w"/>
                                          </p:val>
                                        </p:tav>
                                      </p:tavLst>
                                    </p:anim>
                                    <p:anim calcmode="lin" valueType="num">
                                      <p:cBhvr>
                                        <p:cTn id="39" dur="1000" fill="hold"/>
                                        <p:tgtEl>
                                          <p:spTgt spid="2051">
                                            <p:txEl>
                                              <p:pRg st="5" end="5"/>
                                            </p:txEl>
                                          </p:spTgt>
                                        </p:tgtEl>
                                        <p:attrNameLst>
                                          <p:attrName>ppt_h</p:attrName>
                                        </p:attrNameLst>
                                      </p:cBhvr>
                                      <p:tavLst>
                                        <p:tav tm="0">
                                          <p:val>
                                            <p:strVal val="#ppt_h"/>
                                          </p:val>
                                        </p:tav>
                                        <p:tav tm="100000">
                                          <p:val>
                                            <p:strVal val="#ppt_h"/>
                                          </p:val>
                                        </p:tav>
                                      </p:tavLst>
                                    </p:anim>
                                    <p:animEffect transition="in" filter="fade">
                                      <p:cBhvr>
                                        <p:cTn id="40" dur="1000"/>
                                        <p:tgtEl>
                                          <p:spTgt spid="2051">
                                            <p:txEl>
                                              <p:pRg st="5" end="5"/>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55" presetClass="entr" presetSubtype="0" fill="hold" nodeType="clickEffect">
                                  <p:stCondLst>
                                    <p:cond delay="0"/>
                                  </p:stCondLst>
                                  <p:childTnLst>
                                    <p:set>
                                      <p:cBhvr>
                                        <p:cTn id="44" dur="1" fill="hold">
                                          <p:stCondLst>
                                            <p:cond delay="0"/>
                                          </p:stCondLst>
                                        </p:cTn>
                                        <p:tgtEl>
                                          <p:spTgt spid="2051">
                                            <p:txEl>
                                              <p:pRg st="6" end="6"/>
                                            </p:txEl>
                                          </p:spTgt>
                                        </p:tgtEl>
                                        <p:attrNameLst>
                                          <p:attrName>style.visibility</p:attrName>
                                        </p:attrNameLst>
                                      </p:cBhvr>
                                      <p:to>
                                        <p:strVal val="visible"/>
                                      </p:to>
                                    </p:set>
                                    <p:anim calcmode="lin" valueType="num">
                                      <p:cBhvr>
                                        <p:cTn id="45" dur="1000" fill="hold"/>
                                        <p:tgtEl>
                                          <p:spTgt spid="2051">
                                            <p:txEl>
                                              <p:pRg st="6" end="6"/>
                                            </p:txEl>
                                          </p:spTgt>
                                        </p:tgtEl>
                                        <p:attrNameLst>
                                          <p:attrName>ppt_w</p:attrName>
                                        </p:attrNameLst>
                                      </p:cBhvr>
                                      <p:tavLst>
                                        <p:tav tm="0">
                                          <p:val>
                                            <p:strVal val="#ppt_w*0.70"/>
                                          </p:val>
                                        </p:tav>
                                        <p:tav tm="100000">
                                          <p:val>
                                            <p:strVal val="#ppt_w"/>
                                          </p:val>
                                        </p:tav>
                                      </p:tavLst>
                                    </p:anim>
                                    <p:anim calcmode="lin" valueType="num">
                                      <p:cBhvr>
                                        <p:cTn id="46" dur="1000" fill="hold"/>
                                        <p:tgtEl>
                                          <p:spTgt spid="2051">
                                            <p:txEl>
                                              <p:pRg st="6" end="6"/>
                                            </p:txEl>
                                          </p:spTgt>
                                        </p:tgtEl>
                                        <p:attrNameLst>
                                          <p:attrName>ppt_h</p:attrName>
                                        </p:attrNameLst>
                                      </p:cBhvr>
                                      <p:tavLst>
                                        <p:tav tm="0">
                                          <p:val>
                                            <p:strVal val="#ppt_h"/>
                                          </p:val>
                                        </p:tav>
                                        <p:tav tm="100000">
                                          <p:val>
                                            <p:strVal val="#ppt_h"/>
                                          </p:val>
                                        </p:tav>
                                      </p:tavLst>
                                    </p:anim>
                                    <p:animEffect transition="in" filter="fade">
                                      <p:cBhvr>
                                        <p:cTn id="47" dur="1000"/>
                                        <p:tgtEl>
                                          <p:spTgt spid="2051">
                                            <p:txEl>
                                              <p:pRg st="6" end="6"/>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55" presetClass="entr" presetSubtype="0" fill="hold" nodeType="clickEffect">
                                  <p:stCondLst>
                                    <p:cond delay="0"/>
                                  </p:stCondLst>
                                  <p:childTnLst>
                                    <p:set>
                                      <p:cBhvr>
                                        <p:cTn id="51" dur="1" fill="hold">
                                          <p:stCondLst>
                                            <p:cond delay="0"/>
                                          </p:stCondLst>
                                        </p:cTn>
                                        <p:tgtEl>
                                          <p:spTgt spid="2051">
                                            <p:txEl>
                                              <p:pRg st="7" end="7"/>
                                            </p:txEl>
                                          </p:spTgt>
                                        </p:tgtEl>
                                        <p:attrNameLst>
                                          <p:attrName>style.visibility</p:attrName>
                                        </p:attrNameLst>
                                      </p:cBhvr>
                                      <p:to>
                                        <p:strVal val="visible"/>
                                      </p:to>
                                    </p:set>
                                    <p:anim calcmode="lin" valueType="num">
                                      <p:cBhvr>
                                        <p:cTn id="52" dur="1000" fill="hold"/>
                                        <p:tgtEl>
                                          <p:spTgt spid="2051">
                                            <p:txEl>
                                              <p:pRg st="7" end="7"/>
                                            </p:txEl>
                                          </p:spTgt>
                                        </p:tgtEl>
                                        <p:attrNameLst>
                                          <p:attrName>ppt_w</p:attrName>
                                        </p:attrNameLst>
                                      </p:cBhvr>
                                      <p:tavLst>
                                        <p:tav tm="0">
                                          <p:val>
                                            <p:strVal val="#ppt_w*0.70"/>
                                          </p:val>
                                        </p:tav>
                                        <p:tav tm="100000">
                                          <p:val>
                                            <p:strVal val="#ppt_w"/>
                                          </p:val>
                                        </p:tav>
                                      </p:tavLst>
                                    </p:anim>
                                    <p:anim calcmode="lin" valueType="num">
                                      <p:cBhvr>
                                        <p:cTn id="53" dur="1000" fill="hold"/>
                                        <p:tgtEl>
                                          <p:spTgt spid="2051">
                                            <p:txEl>
                                              <p:pRg st="7" end="7"/>
                                            </p:txEl>
                                          </p:spTgt>
                                        </p:tgtEl>
                                        <p:attrNameLst>
                                          <p:attrName>ppt_h</p:attrName>
                                        </p:attrNameLst>
                                      </p:cBhvr>
                                      <p:tavLst>
                                        <p:tav tm="0">
                                          <p:val>
                                            <p:strVal val="#ppt_h"/>
                                          </p:val>
                                        </p:tav>
                                        <p:tav tm="100000">
                                          <p:val>
                                            <p:strVal val="#ppt_h"/>
                                          </p:val>
                                        </p:tav>
                                      </p:tavLst>
                                    </p:anim>
                                    <p:animEffect transition="in" filter="fade">
                                      <p:cBhvr>
                                        <p:cTn id="54" dur="1000"/>
                                        <p:tgtEl>
                                          <p:spTgt spid="2051">
                                            <p:txEl>
                                              <p:pRg st="7" end="7"/>
                                            </p:txEl>
                                          </p:spTgt>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55" presetClass="entr" presetSubtype="0" fill="hold" nodeType="clickEffect">
                                  <p:stCondLst>
                                    <p:cond delay="0"/>
                                  </p:stCondLst>
                                  <p:childTnLst>
                                    <p:set>
                                      <p:cBhvr>
                                        <p:cTn id="58" dur="1" fill="hold">
                                          <p:stCondLst>
                                            <p:cond delay="0"/>
                                          </p:stCondLst>
                                        </p:cTn>
                                        <p:tgtEl>
                                          <p:spTgt spid="2051">
                                            <p:txEl>
                                              <p:pRg st="8" end="8"/>
                                            </p:txEl>
                                          </p:spTgt>
                                        </p:tgtEl>
                                        <p:attrNameLst>
                                          <p:attrName>style.visibility</p:attrName>
                                        </p:attrNameLst>
                                      </p:cBhvr>
                                      <p:to>
                                        <p:strVal val="visible"/>
                                      </p:to>
                                    </p:set>
                                    <p:anim calcmode="lin" valueType="num">
                                      <p:cBhvr>
                                        <p:cTn id="59" dur="1000" fill="hold"/>
                                        <p:tgtEl>
                                          <p:spTgt spid="2051">
                                            <p:txEl>
                                              <p:pRg st="8" end="8"/>
                                            </p:txEl>
                                          </p:spTgt>
                                        </p:tgtEl>
                                        <p:attrNameLst>
                                          <p:attrName>ppt_w</p:attrName>
                                        </p:attrNameLst>
                                      </p:cBhvr>
                                      <p:tavLst>
                                        <p:tav tm="0">
                                          <p:val>
                                            <p:strVal val="#ppt_w*0.70"/>
                                          </p:val>
                                        </p:tav>
                                        <p:tav tm="100000">
                                          <p:val>
                                            <p:strVal val="#ppt_w"/>
                                          </p:val>
                                        </p:tav>
                                      </p:tavLst>
                                    </p:anim>
                                    <p:anim calcmode="lin" valueType="num">
                                      <p:cBhvr>
                                        <p:cTn id="60" dur="1000" fill="hold"/>
                                        <p:tgtEl>
                                          <p:spTgt spid="2051">
                                            <p:txEl>
                                              <p:pRg st="8" end="8"/>
                                            </p:txEl>
                                          </p:spTgt>
                                        </p:tgtEl>
                                        <p:attrNameLst>
                                          <p:attrName>ppt_h</p:attrName>
                                        </p:attrNameLst>
                                      </p:cBhvr>
                                      <p:tavLst>
                                        <p:tav tm="0">
                                          <p:val>
                                            <p:strVal val="#ppt_h"/>
                                          </p:val>
                                        </p:tav>
                                        <p:tav tm="100000">
                                          <p:val>
                                            <p:strVal val="#ppt_h"/>
                                          </p:val>
                                        </p:tav>
                                      </p:tavLst>
                                    </p:anim>
                                    <p:animEffect transition="in" filter="fade">
                                      <p:cBhvr>
                                        <p:cTn id="61" dur="1000"/>
                                        <p:tgtEl>
                                          <p:spTgt spid="2051">
                                            <p:txEl>
                                              <p:pRg st="8" end="8"/>
                                            </p:txEl>
                                          </p:spTgt>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55" presetClass="entr" presetSubtype="0" fill="hold" nodeType="clickEffect">
                                  <p:stCondLst>
                                    <p:cond delay="0"/>
                                  </p:stCondLst>
                                  <p:childTnLst>
                                    <p:set>
                                      <p:cBhvr>
                                        <p:cTn id="65" dur="1" fill="hold">
                                          <p:stCondLst>
                                            <p:cond delay="0"/>
                                          </p:stCondLst>
                                        </p:cTn>
                                        <p:tgtEl>
                                          <p:spTgt spid="2051">
                                            <p:txEl>
                                              <p:pRg st="9" end="9"/>
                                            </p:txEl>
                                          </p:spTgt>
                                        </p:tgtEl>
                                        <p:attrNameLst>
                                          <p:attrName>style.visibility</p:attrName>
                                        </p:attrNameLst>
                                      </p:cBhvr>
                                      <p:to>
                                        <p:strVal val="visible"/>
                                      </p:to>
                                    </p:set>
                                    <p:anim calcmode="lin" valueType="num">
                                      <p:cBhvr>
                                        <p:cTn id="66" dur="1000" fill="hold"/>
                                        <p:tgtEl>
                                          <p:spTgt spid="2051">
                                            <p:txEl>
                                              <p:pRg st="9" end="9"/>
                                            </p:txEl>
                                          </p:spTgt>
                                        </p:tgtEl>
                                        <p:attrNameLst>
                                          <p:attrName>ppt_w</p:attrName>
                                        </p:attrNameLst>
                                      </p:cBhvr>
                                      <p:tavLst>
                                        <p:tav tm="0">
                                          <p:val>
                                            <p:strVal val="#ppt_w*0.70"/>
                                          </p:val>
                                        </p:tav>
                                        <p:tav tm="100000">
                                          <p:val>
                                            <p:strVal val="#ppt_w"/>
                                          </p:val>
                                        </p:tav>
                                      </p:tavLst>
                                    </p:anim>
                                    <p:anim calcmode="lin" valueType="num">
                                      <p:cBhvr>
                                        <p:cTn id="67" dur="1000" fill="hold"/>
                                        <p:tgtEl>
                                          <p:spTgt spid="2051">
                                            <p:txEl>
                                              <p:pRg st="9" end="9"/>
                                            </p:txEl>
                                          </p:spTgt>
                                        </p:tgtEl>
                                        <p:attrNameLst>
                                          <p:attrName>ppt_h</p:attrName>
                                        </p:attrNameLst>
                                      </p:cBhvr>
                                      <p:tavLst>
                                        <p:tav tm="0">
                                          <p:val>
                                            <p:strVal val="#ppt_h"/>
                                          </p:val>
                                        </p:tav>
                                        <p:tav tm="100000">
                                          <p:val>
                                            <p:strVal val="#ppt_h"/>
                                          </p:val>
                                        </p:tav>
                                      </p:tavLst>
                                    </p:anim>
                                    <p:animEffect transition="in" filter="fade">
                                      <p:cBhvr>
                                        <p:cTn id="68" dur="1000"/>
                                        <p:tgtEl>
                                          <p:spTgt spid="205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304800"/>
            <a:ext cx="8686800" cy="715963"/>
          </a:xfrm>
        </p:spPr>
        <p:txBody>
          <a:bodyPr/>
          <a:lstStyle/>
          <a:p>
            <a:pPr eaLnBrk="1" hangingPunct="1"/>
            <a:r>
              <a:rPr lang="en-US" sz="2800" b="1" dirty="0"/>
              <a:t>The “Stratfordians” – counterarguments:</a:t>
            </a:r>
            <a:r>
              <a:rPr lang="en-US" sz="4000" b="1" dirty="0"/>
              <a:t> </a:t>
            </a:r>
          </a:p>
        </p:txBody>
      </p:sp>
      <p:sp>
        <p:nvSpPr>
          <p:cNvPr id="4099" name="Rectangle 3"/>
          <p:cNvSpPr>
            <a:spLocks noGrp="1" noChangeArrowheads="1"/>
          </p:cNvSpPr>
          <p:nvPr>
            <p:ph type="body" idx="1"/>
          </p:nvPr>
        </p:nvSpPr>
        <p:spPr>
          <a:xfrm>
            <a:off x="457200" y="1219200"/>
            <a:ext cx="8229600" cy="5029200"/>
          </a:xfrm>
        </p:spPr>
        <p:txBody>
          <a:bodyPr>
            <a:normAutofit/>
          </a:bodyPr>
          <a:lstStyle/>
          <a:p>
            <a:pPr algn="just" eaLnBrk="1" hangingPunct="1">
              <a:spcAft>
                <a:spcPct val="20000"/>
              </a:spcAft>
              <a:buFont typeface="Wingdings" pitchFamily="2" charset="2"/>
              <a:buChar char="Ø"/>
            </a:pPr>
            <a:r>
              <a:rPr lang="en-US" sz="2200" dirty="0"/>
              <a:t>The invoked “vast learning” of Shakespeare’s plays is only apparent – there are many elementary mistakes of fact – his education: unremarkable (cf. Ben Jonson: Shakespeare had “</a:t>
            </a:r>
            <a:r>
              <a:rPr lang="en-US" sz="2200" dirty="0">
                <a:solidFill>
                  <a:srgbClr val="FF0000"/>
                </a:solidFill>
              </a:rPr>
              <a:t>small Latin and less Greek</a:t>
            </a:r>
            <a:r>
              <a:rPr lang="en-US" sz="2200" dirty="0"/>
              <a:t>”)</a:t>
            </a:r>
          </a:p>
          <a:p>
            <a:pPr algn="just" eaLnBrk="1" hangingPunct="1">
              <a:spcAft>
                <a:spcPct val="20000"/>
              </a:spcAft>
              <a:buFont typeface="Wingdings" pitchFamily="2" charset="2"/>
              <a:buChar char="Ø"/>
            </a:pPr>
            <a:r>
              <a:rPr lang="en-US" sz="2200" dirty="0"/>
              <a:t>He was acquainted with Court life and manners – he met very early his first patron, </a:t>
            </a:r>
            <a:r>
              <a:rPr lang="en-US" sz="2200" dirty="0">
                <a:solidFill>
                  <a:srgbClr val="FF0000"/>
                </a:solidFill>
              </a:rPr>
              <a:t>the Earl of Southampton</a:t>
            </a:r>
            <a:r>
              <a:rPr lang="en-US" sz="2200" dirty="0"/>
              <a:t>.</a:t>
            </a:r>
          </a:p>
          <a:p>
            <a:pPr algn="just" eaLnBrk="1" hangingPunct="1">
              <a:spcAft>
                <a:spcPct val="20000"/>
              </a:spcAft>
              <a:buFont typeface="Wingdings" pitchFamily="2" charset="2"/>
              <a:buChar char="Ø"/>
            </a:pPr>
            <a:r>
              <a:rPr lang="en-US" sz="2200" dirty="0"/>
              <a:t>His calling a place “France” or “Italy” or “Illyria” or “Athens” is purely conventional. </a:t>
            </a:r>
          </a:p>
          <a:p>
            <a:pPr algn="just" eaLnBrk="1" hangingPunct="1">
              <a:spcAft>
                <a:spcPct val="20000"/>
              </a:spcAft>
              <a:buFont typeface="Wingdings" pitchFamily="2" charset="2"/>
              <a:buChar char="Ø"/>
            </a:pPr>
            <a:r>
              <a:rPr lang="en-US" sz="2200" dirty="0"/>
              <a:t>The plots: largely unoriginal – Shakespeare was a great </a:t>
            </a:r>
            <a:r>
              <a:rPr lang="en-US" sz="2200" b="1" dirty="0"/>
              <a:t>borrower</a:t>
            </a:r>
          </a:p>
          <a:p>
            <a:pPr algn="just" eaLnBrk="1" hangingPunct="1">
              <a:spcAft>
                <a:spcPct val="20000"/>
              </a:spcAft>
              <a:buFont typeface="Wingdings" pitchFamily="2" charset="2"/>
              <a:buChar char="Ø"/>
            </a:pPr>
            <a:r>
              <a:rPr lang="en-US" sz="2200" dirty="0"/>
              <a:t>He was “</a:t>
            </a:r>
            <a:r>
              <a:rPr lang="en-US" sz="2200" b="1" dirty="0">
                <a:solidFill>
                  <a:srgbClr val="FF0000"/>
                </a:solidFill>
              </a:rPr>
              <a:t>an experiencing nature</a:t>
            </a:r>
            <a:r>
              <a:rPr lang="en-US" sz="2200" dirty="0"/>
              <a:t>” (Walter Bagehot, 1858) – a man endowed with </a:t>
            </a:r>
            <a:r>
              <a:rPr lang="en-US" sz="2200" b="1" dirty="0"/>
              <a:t>acuity of observation </a:t>
            </a:r>
            <a:r>
              <a:rPr lang="en-US" sz="2200" dirty="0"/>
              <a:t>and the capacity to register the complexities of human character – not a real difficulty for him to acquire the kind of knowledge displayed in his dramatic work.</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500" fill="hold"/>
                                        <p:tgtEl>
                                          <p:spTgt spid="40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 calcmode="lin" valueType="num">
                                      <p:cBhvr additive="base">
                                        <p:cTn id="13" dur="500" fill="hold"/>
                                        <p:tgtEl>
                                          <p:spTgt spid="409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0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099">
                                            <p:txEl>
                                              <p:pRg st="2" end="2"/>
                                            </p:txEl>
                                          </p:spTgt>
                                        </p:tgtEl>
                                        <p:attrNameLst>
                                          <p:attrName>style.visibility</p:attrName>
                                        </p:attrNameLst>
                                      </p:cBhvr>
                                      <p:to>
                                        <p:strVal val="visible"/>
                                      </p:to>
                                    </p:set>
                                    <p:anim calcmode="lin" valueType="num">
                                      <p:cBhvr additive="base">
                                        <p:cTn id="19" dur="500" fill="hold"/>
                                        <p:tgtEl>
                                          <p:spTgt spid="409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0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500" fill="hold"/>
                                        <p:tgtEl>
                                          <p:spTgt spid="409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09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500" fill="hold"/>
                                        <p:tgtEl>
                                          <p:spTgt spid="409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09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274638"/>
            <a:ext cx="7924800" cy="1096962"/>
          </a:xfrm>
        </p:spPr>
        <p:txBody>
          <a:bodyPr/>
          <a:lstStyle/>
          <a:p>
            <a:pPr eaLnBrk="1" hangingPunct="1"/>
            <a:r>
              <a:rPr lang="en-US" sz="3200" b="1"/>
              <a:t>Periodisation of Shakespeare’s dramatic creation</a:t>
            </a:r>
          </a:p>
        </p:txBody>
      </p:sp>
      <p:sp>
        <p:nvSpPr>
          <p:cNvPr id="65539" name="Rectangle 3"/>
          <p:cNvSpPr>
            <a:spLocks noGrp="1" noChangeArrowheads="1"/>
          </p:cNvSpPr>
          <p:nvPr>
            <p:ph type="body" idx="1"/>
          </p:nvPr>
        </p:nvSpPr>
        <p:spPr>
          <a:xfrm>
            <a:off x="381000" y="1752600"/>
            <a:ext cx="8153400" cy="4114800"/>
          </a:xfrm>
        </p:spPr>
        <p:txBody>
          <a:bodyPr/>
          <a:lstStyle/>
          <a:p>
            <a:pPr algn="just" eaLnBrk="1" hangingPunct="1">
              <a:spcAft>
                <a:spcPct val="20000"/>
              </a:spcAft>
            </a:pPr>
            <a:r>
              <a:rPr lang="en-US" sz="2800"/>
              <a:t>Shakespeare’s creation is commonly perceived as falling into three main periods – each of them dominated by certain kinds of plays.</a:t>
            </a:r>
          </a:p>
          <a:p>
            <a:pPr algn="just" eaLnBrk="1" hangingPunct="1">
              <a:spcAft>
                <a:spcPct val="20000"/>
              </a:spcAft>
            </a:pPr>
            <a:r>
              <a:rPr lang="en-US" sz="2800"/>
              <a:t>He never wrote a single kind of play in a certain period of his creative life.</a:t>
            </a:r>
          </a:p>
          <a:p>
            <a:pPr algn="just" eaLnBrk="1" hangingPunct="1">
              <a:spcAft>
                <a:spcPct val="20000"/>
              </a:spcAft>
            </a:pPr>
            <a:r>
              <a:rPr lang="en-US" sz="2800"/>
              <a:t>These phases: more or less conventional divisions – there is still uncertainty regarding the composition dates.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5539">
                                            <p:txEl>
                                              <p:pRg st="0" end="0"/>
                                            </p:txEl>
                                          </p:spTgt>
                                        </p:tgtEl>
                                        <p:attrNameLst>
                                          <p:attrName>style.visibility</p:attrName>
                                        </p:attrNameLst>
                                      </p:cBhvr>
                                      <p:to>
                                        <p:strVal val="visible"/>
                                      </p:to>
                                    </p:set>
                                    <p:animEffect transition="in" filter="blinds(horizontal)">
                                      <p:cBhvr>
                                        <p:cTn id="7" dur="500"/>
                                        <p:tgtEl>
                                          <p:spTgt spid="655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5539">
                                            <p:txEl>
                                              <p:pRg st="1" end="1"/>
                                            </p:txEl>
                                          </p:spTgt>
                                        </p:tgtEl>
                                        <p:attrNameLst>
                                          <p:attrName>style.visibility</p:attrName>
                                        </p:attrNameLst>
                                      </p:cBhvr>
                                      <p:to>
                                        <p:strVal val="visible"/>
                                      </p:to>
                                    </p:set>
                                    <p:animEffect transition="in" filter="blinds(horizontal)">
                                      <p:cBhvr>
                                        <p:cTn id="12" dur="500"/>
                                        <p:tgtEl>
                                          <p:spTgt spid="6553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5539">
                                            <p:txEl>
                                              <p:pRg st="2" end="2"/>
                                            </p:txEl>
                                          </p:spTgt>
                                        </p:tgtEl>
                                        <p:attrNameLst>
                                          <p:attrName>style.visibility</p:attrName>
                                        </p:attrNameLst>
                                      </p:cBhvr>
                                      <p:to>
                                        <p:strVal val="visible"/>
                                      </p:to>
                                    </p:set>
                                    <p:animEffect transition="in" filter="blinds(horizontal)">
                                      <p:cBhvr>
                                        <p:cTn id="17" dur="500"/>
                                        <p:tgtEl>
                                          <p:spTgt spid="655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228600"/>
            <a:ext cx="8458200" cy="1371600"/>
          </a:xfrm>
        </p:spPr>
        <p:txBody>
          <a:bodyPr/>
          <a:lstStyle/>
          <a:p>
            <a:pPr eaLnBrk="1" hangingPunct="1"/>
            <a:r>
              <a:rPr lang="en-US" sz="2000" b="1" dirty="0"/>
              <a:t>Shakespeare’s Plays: First Period of creation</a:t>
            </a:r>
            <a:br>
              <a:rPr lang="en-US" sz="2000" b="1" dirty="0"/>
            </a:br>
            <a:r>
              <a:rPr lang="en-US" sz="2000" b="1" dirty="0"/>
              <a:t>(1592–1600)</a:t>
            </a:r>
            <a:br>
              <a:rPr lang="en-US" sz="2000" b="1" dirty="0"/>
            </a:br>
            <a:r>
              <a:rPr lang="en-US" sz="2000" dirty="0"/>
              <a:t> – </a:t>
            </a:r>
            <a:r>
              <a:rPr lang="en-US" sz="2000" dirty="0">
                <a:solidFill>
                  <a:srgbClr val="FF0000"/>
                </a:solidFill>
              </a:rPr>
              <a:t>light-hearted and brilliant maturity – Shakespeare came to dominate the English stage, proving his versatility and his extraordinary instinct for the stage </a:t>
            </a:r>
            <a:r>
              <a:rPr lang="en-US" sz="2000" dirty="0"/>
              <a:t>– </a:t>
            </a:r>
          </a:p>
        </p:txBody>
      </p:sp>
      <p:graphicFrame>
        <p:nvGraphicFramePr>
          <p:cNvPr id="66589" name="Group 29"/>
          <p:cNvGraphicFramePr>
            <a:graphicFrameLocks noGrp="1"/>
          </p:cNvGraphicFramePr>
          <p:nvPr>
            <p:ph idx="1"/>
            <p:extLst>
              <p:ext uri="{D42A27DB-BD31-4B8C-83A1-F6EECF244321}">
                <p14:modId xmlns:p14="http://schemas.microsoft.com/office/powerpoint/2010/main" val="2817740429"/>
              </p:ext>
            </p:extLst>
          </p:nvPr>
        </p:nvGraphicFramePr>
        <p:xfrm>
          <a:off x="212724" y="1812925"/>
          <a:ext cx="8702676" cy="4816475"/>
        </p:xfrm>
        <a:graphic>
          <a:graphicData uri="http://schemas.openxmlformats.org/drawingml/2006/table">
            <a:tbl>
              <a:tblPr/>
              <a:tblGrid>
                <a:gridCol w="208274">
                  <a:extLst>
                    <a:ext uri="{9D8B030D-6E8A-4147-A177-3AD203B41FA5}">
                      <a16:colId xmlns:a16="http://schemas.microsoft.com/office/drawing/2014/main" val="20000"/>
                    </a:ext>
                  </a:extLst>
                </a:gridCol>
                <a:gridCol w="2093836">
                  <a:extLst>
                    <a:ext uri="{9D8B030D-6E8A-4147-A177-3AD203B41FA5}">
                      <a16:colId xmlns:a16="http://schemas.microsoft.com/office/drawing/2014/main" val="20001"/>
                    </a:ext>
                  </a:extLst>
                </a:gridCol>
                <a:gridCol w="2362113">
                  <a:extLst>
                    <a:ext uri="{9D8B030D-6E8A-4147-A177-3AD203B41FA5}">
                      <a16:colId xmlns:a16="http://schemas.microsoft.com/office/drawing/2014/main" val="20002"/>
                    </a:ext>
                  </a:extLst>
                </a:gridCol>
                <a:gridCol w="1142853">
                  <a:extLst>
                    <a:ext uri="{9D8B030D-6E8A-4147-A177-3AD203B41FA5}">
                      <a16:colId xmlns:a16="http://schemas.microsoft.com/office/drawing/2014/main" val="20003"/>
                    </a:ext>
                  </a:extLst>
                </a:gridCol>
                <a:gridCol w="1143000">
                  <a:extLst>
                    <a:ext uri="{9D8B030D-6E8A-4147-A177-3AD203B41FA5}">
                      <a16:colId xmlns:a16="http://schemas.microsoft.com/office/drawing/2014/main" val="20004"/>
                    </a:ext>
                  </a:extLst>
                </a:gridCol>
                <a:gridCol w="1508124">
                  <a:extLst>
                    <a:ext uri="{9D8B030D-6E8A-4147-A177-3AD203B41FA5}">
                      <a16:colId xmlns:a16="http://schemas.microsoft.com/office/drawing/2014/main" val="20005"/>
                    </a:ext>
                  </a:extLst>
                </a:gridCol>
                <a:gridCol w="244476">
                  <a:extLst>
                    <a:ext uri="{9D8B030D-6E8A-4147-A177-3AD203B41FA5}">
                      <a16:colId xmlns:a16="http://schemas.microsoft.com/office/drawing/2014/main" val="20006"/>
                    </a:ext>
                  </a:extLst>
                </a:gridCol>
              </a:tblGrid>
              <a:tr h="106694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cs typeface="Arial" charset="0"/>
                      </a:endParaRPr>
                    </a:p>
                  </a:txBody>
                  <a:tcPr marL="91437" marR="91437"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History plays/Chronicles</a:t>
                      </a:r>
                    </a:p>
                  </a:txBody>
                  <a:tcPr marL="91437" marR="91437"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Romantic comedies</a:t>
                      </a:r>
                      <a:endParaRPr kumimoji="0" lang="en-US" sz="1600" b="0" i="0" u="none" strike="noStrike" cap="none" normalizeH="0" baseline="0">
                        <a:ln>
                          <a:noFill/>
                        </a:ln>
                        <a:solidFill>
                          <a:schemeClr val="tx1"/>
                        </a:solidFill>
                        <a:effectLst/>
                        <a:latin typeface="Arial" charset="0"/>
                        <a:cs typeface="Arial" charset="0"/>
                      </a:endParaRPr>
                    </a:p>
                  </a:txBody>
                  <a:tcPr marL="91437" marR="91437"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Dark </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comedies </a:t>
                      </a:r>
                      <a:endParaRPr kumimoji="0" lang="en-US" sz="1600" b="0" i="0" u="none" strike="noStrike" cap="none" normalizeH="0" baseline="0">
                        <a:ln>
                          <a:noFill/>
                        </a:ln>
                        <a:solidFill>
                          <a:schemeClr val="tx1"/>
                        </a:solidFill>
                        <a:effectLst/>
                        <a:latin typeface="Arial" charset="0"/>
                        <a:cs typeface="Arial" charset="0"/>
                      </a:endParaRPr>
                    </a:p>
                  </a:txBody>
                  <a:tcPr marL="91437" marR="91437"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Tragedies</a:t>
                      </a:r>
                      <a:endParaRPr kumimoji="0" lang="en-US" sz="1600" b="0" i="0" u="none" strike="noStrike" cap="none" normalizeH="0" baseline="0">
                        <a:ln>
                          <a:noFill/>
                        </a:ln>
                        <a:solidFill>
                          <a:schemeClr val="tx1"/>
                        </a:solidFill>
                        <a:effectLst/>
                        <a:latin typeface="Arial" charset="0"/>
                        <a:cs typeface="Arial" charset="0"/>
                      </a:endParaRPr>
                    </a:p>
                  </a:txBody>
                  <a:tcPr marL="91437" marR="91437"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Roman </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plays</a:t>
                      </a:r>
                      <a:endParaRPr kumimoji="0" lang="en-US" sz="1600" b="0" i="0" u="none" strike="noStrike" cap="none" normalizeH="0" baseline="0">
                        <a:ln>
                          <a:noFill/>
                        </a:ln>
                        <a:solidFill>
                          <a:schemeClr val="tx1"/>
                        </a:solidFill>
                        <a:effectLst/>
                        <a:latin typeface="Arial" charset="0"/>
                        <a:cs typeface="Arial" charset="0"/>
                      </a:endParaRPr>
                    </a:p>
                  </a:txBody>
                  <a:tcPr marL="91437" marR="91437"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a:ln>
                          <a:noFill/>
                        </a:ln>
                        <a:solidFill>
                          <a:schemeClr val="tx1"/>
                        </a:solidFill>
                        <a:effectLst/>
                        <a:latin typeface="Arial" charset="0"/>
                        <a:cs typeface="Arial" charset="0"/>
                      </a:endParaRPr>
                    </a:p>
                  </a:txBody>
                  <a:tcPr marL="91437" marR="91437"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749534">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cs typeface="Arial" charset="0"/>
                      </a:endParaRPr>
                    </a:p>
                  </a:txBody>
                  <a:tcPr marL="91437" marR="91437"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cs typeface="Times New Roman" pitchFamily="18" charset="0"/>
                        </a:rPr>
                        <a:t>Henry VI</a:t>
                      </a:r>
                      <a:r>
                        <a:rPr kumimoji="0" lang="en-US" sz="1600" b="0" i="0" u="none" strike="noStrike" cap="none" normalizeH="0" baseline="0" dirty="0">
                          <a:ln>
                            <a:noFill/>
                          </a:ln>
                          <a:solidFill>
                            <a:schemeClr val="tx1"/>
                          </a:solidFill>
                          <a:effectLst/>
                          <a:latin typeface="Arial" charset="0"/>
                          <a:cs typeface="Times New Roman" pitchFamily="18" charset="0"/>
                        </a:rPr>
                        <a:t> (Part 2),</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cs typeface="Times New Roman" pitchFamily="18" charset="0"/>
                        </a:rPr>
                        <a:t>Henry VI </a:t>
                      </a:r>
                      <a:r>
                        <a:rPr kumimoji="0" lang="en-US" sz="1600" b="0" i="0" u="none" strike="noStrike" cap="none" normalizeH="0" baseline="0" dirty="0">
                          <a:ln>
                            <a:noFill/>
                          </a:ln>
                          <a:solidFill>
                            <a:schemeClr val="tx1"/>
                          </a:solidFill>
                          <a:effectLst/>
                          <a:latin typeface="Arial" charset="0"/>
                          <a:cs typeface="Times New Roman" pitchFamily="18" charset="0"/>
                        </a:rPr>
                        <a:t>(Part 3) (1590-1)</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cs typeface="Times New Roman" pitchFamily="18" charset="0"/>
                        </a:rPr>
                        <a:t>Henry VI </a:t>
                      </a:r>
                      <a:r>
                        <a:rPr kumimoji="0" lang="en-US" sz="1600" b="0" i="0" u="none" strike="noStrike" cap="none" normalizeH="0" baseline="0" dirty="0">
                          <a:ln>
                            <a:noFill/>
                          </a:ln>
                          <a:solidFill>
                            <a:schemeClr val="tx1"/>
                          </a:solidFill>
                          <a:effectLst/>
                          <a:latin typeface="Arial" charset="0"/>
                          <a:cs typeface="Times New Roman" pitchFamily="18" charset="0"/>
                        </a:rPr>
                        <a:t>(Part 1) (1591-2)</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cs typeface="Times New Roman" pitchFamily="18" charset="0"/>
                        </a:rPr>
                        <a:t>Richard III </a:t>
                      </a:r>
                      <a:r>
                        <a:rPr kumimoji="0" lang="en-US" sz="1600" b="0" i="0" u="none" strike="noStrike" cap="none" normalizeH="0" baseline="0" dirty="0">
                          <a:ln>
                            <a:noFill/>
                          </a:ln>
                          <a:solidFill>
                            <a:schemeClr val="tx1"/>
                          </a:solidFill>
                          <a:effectLst/>
                          <a:latin typeface="Arial" charset="0"/>
                          <a:cs typeface="Times New Roman" pitchFamily="18" charset="0"/>
                        </a:rPr>
                        <a:t>(1592-3)</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cs typeface="Times New Roman" pitchFamily="18" charset="0"/>
                        </a:rPr>
                        <a:t>Richard II </a:t>
                      </a:r>
                      <a:r>
                        <a:rPr kumimoji="0" lang="en-US" sz="1600" b="0" i="0" u="none" strike="noStrike" cap="none" normalizeH="0" baseline="0" dirty="0">
                          <a:ln>
                            <a:noFill/>
                          </a:ln>
                          <a:solidFill>
                            <a:schemeClr val="tx1"/>
                          </a:solidFill>
                          <a:effectLst/>
                          <a:latin typeface="Arial" charset="0"/>
                          <a:cs typeface="Times New Roman" pitchFamily="18" charset="0"/>
                        </a:rPr>
                        <a:t>(1595-6)</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cs typeface="Times New Roman" pitchFamily="18" charset="0"/>
                        </a:rPr>
                        <a:t>King John </a:t>
                      </a:r>
                      <a:r>
                        <a:rPr kumimoji="0" lang="en-US" sz="1600" b="0" i="0" u="none" strike="noStrike" cap="none" normalizeH="0" baseline="0" dirty="0">
                          <a:ln>
                            <a:noFill/>
                          </a:ln>
                          <a:solidFill>
                            <a:schemeClr val="tx1"/>
                          </a:solidFill>
                          <a:effectLst/>
                          <a:latin typeface="Arial" charset="0"/>
                          <a:cs typeface="Times New Roman" pitchFamily="18" charset="0"/>
                        </a:rPr>
                        <a:t>(1596-7)</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cs typeface="Times New Roman" pitchFamily="18" charset="0"/>
                        </a:rPr>
                        <a:t>Henry IV </a:t>
                      </a:r>
                      <a:r>
                        <a:rPr kumimoji="0" lang="en-US" sz="1600" b="0" i="0" u="none" strike="noStrike" cap="none" normalizeH="0" baseline="0" dirty="0">
                          <a:ln>
                            <a:noFill/>
                          </a:ln>
                          <a:solidFill>
                            <a:schemeClr val="tx1"/>
                          </a:solidFill>
                          <a:effectLst/>
                          <a:latin typeface="Arial" charset="0"/>
                          <a:cs typeface="Times New Roman" pitchFamily="18" charset="0"/>
                        </a:rPr>
                        <a:t>(Parts 1 and 2) (1597-8)</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cs typeface="Times New Roman" pitchFamily="18" charset="0"/>
                        </a:rPr>
                        <a:t>Henry V </a:t>
                      </a:r>
                      <a:r>
                        <a:rPr kumimoji="0" lang="en-US" sz="1600" b="0" i="0" u="none" strike="noStrike" cap="none" normalizeH="0" baseline="0" dirty="0">
                          <a:ln>
                            <a:noFill/>
                          </a:ln>
                          <a:solidFill>
                            <a:schemeClr val="tx1"/>
                          </a:solidFill>
                          <a:effectLst/>
                          <a:latin typeface="Arial" charset="0"/>
                          <a:cs typeface="Times New Roman" pitchFamily="18" charset="0"/>
                        </a:rPr>
                        <a:t>(1598-9)</a:t>
                      </a:r>
                      <a:endParaRPr kumimoji="0" lang="en-US" sz="1600" b="0" i="0" u="none" strike="noStrike" cap="none" normalizeH="0" baseline="0" dirty="0">
                        <a:ln>
                          <a:noFill/>
                        </a:ln>
                        <a:solidFill>
                          <a:schemeClr val="tx1"/>
                        </a:solidFill>
                        <a:effectLst/>
                        <a:latin typeface="Arial" charset="0"/>
                        <a:cs typeface="Arial" charset="0"/>
                      </a:endParaRPr>
                    </a:p>
                  </a:txBody>
                  <a:tcPr marL="91437" marR="91437"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The Comedy of Errors </a:t>
                      </a:r>
                      <a:r>
                        <a:rPr kumimoji="0" lang="en-US" sz="1600" b="0" i="0" u="none" strike="noStrike" cap="none" normalizeH="0" baseline="0">
                          <a:ln>
                            <a:noFill/>
                          </a:ln>
                          <a:solidFill>
                            <a:schemeClr val="tx1"/>
                          </a:solidFill>
                          <a:effectLst/>
                          <a:latin typeface="Arial" charset="0"/>
                          <a:cs typeface="Times New Roman" pitchFamily="18" charset="0"/>
                        </a:rPr>
                        <a:t>(1592-3)</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The Taming of the Shrew </a:t>
                      </a:r>
                      <a:r>
                        <a:rPr kumimoji="0" lang="en-US" sz="1600" b="0" i="0" u="none" strike="noStrike" cap="none" normalizeH="0" baseline="0">
                          <a:ln>
                            <a:noFill/>
                          </a:ln>
                          <a:solidFill>
                            <a:schemeClr val="tx1"/>
                          </a:solidFill>
                          <a:effectLst/>
                          <a:latin typeface="Arial" charset="0"/>
                          <a:cs typeface="Times New Roman" pitchFamily="18" charset="0"/>
                        </a:rPr>
                        <a:t>(1593-4)</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The Two Gentlemen</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 of Verona, </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Love’s Labour’s Lost </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(1594-5)</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A Midsummer Night’s Dream </a:t>
                      </a:r>
                      <a:r>
                        <a:rPr kumimoji="0" lang="en-US" sz="1600" b="0" i="0" u="none" strike="noStrike" cap="none" normalizeH="0" baseline="0">
                          <a:ln>
                            <a:noFill/>
                          </a:ln>
                          <a:solidFill>
                            <a:schemeClr val="tx1"/>
                          </a:solidFill>
                          <a:effectLst/>
                          <a:latin typeface="Arial" charset="0"/>
                          <a:cs typeface="Times New Roman" pitchFamily="18" charset="0"/>
                        </a:rPr>
                        <a:t>(1595-6)</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Much Ado About Nothing </a:t>
                      </a:r>
                      <a:r>
                        <a:rPr kumimoji="0" lang="en-US" sz="1600" b="0" i="0" u="none" strike="noStrike" cap="none" normalizeH="0" baseline="0">
                          <a:ln>
                            <a:noFill/>
                          </a:ln>
                          <a:solidFill>
                            <a:schemeClr val="tx1"/>
                          </a:solidFill>
                          <a:effectLst/>
                          <a:latin typeface="Arial" charset="0"/>
                          <a:cs typeface="Times New Roman" pitchFamily="18" charset="0"/>
                        </a:rPr>
                        <a:t>(1598-9)</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As You Like It, </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Twelfth Night </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(1599-1600)</a:t>
                      </a:r>
                    </a:p>
                  </a:txBody>
                  <a:tcPr marL="91437" marR="91437"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The </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Merchant</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 of Venice</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(1596-7)</a:t>
                      </a:r>
                    </a:p>
                  </a:txBody>
                  <a:tcPr marL="91437" marR="91437"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cs typeface="Times New Roman" pitchFamily="18" charset="0"/>
                        </a:rPr>
                        <a:t>Romeo and</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cs typeface="Times New Roman" pitchFamily="18" charset="0"/>
                        </a:rPr>
                        <a:t> Juliet</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cs typeface="Times New Roman" pitchFamily="18" charset="0"/>
                        </a:rPr>
                        <a:t> (1594-5)</a:t>
                      </a:r>
                      <a:endParaRPr kumimoji="0" lang="en-US" sz="1600" b="0" i="0" u="none" strike="noStrike" cap="none" normalizeH="0" baseline="0" dirty="0">
                        <a:ln>
                          <a:noFill/>
                        </a:ln>
                        <a:solidFill>
                          <a:schemeClr val="tx1"/>
                        </a:solidFill>
                        <a:effectLst/>
                        <a:latin typeface="Arial" charset="0"/>
                        <a:cs typeface="Arial" charset="0"/>
                      </a:endParaRPr>
                    </a:p>
                  </a:txBody>
                  <a:tcPr marL="91437" marR="91437"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cs typeface="Times New Roman" pitchFamily="18" charset="0"/>
                        </a:rPr>
                        <a:t>Titus</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cs typeface="Times New Roman" pitchFamily="18" charset="0"/>
                        </a:rPr>
                        <a:t> Andronicus</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cs typeface="Times New Roman" pitchFamily="18" charset="0"/>
                        </a:rPr>
                        <a:t> (1593-4)</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cs typeface="Times New Roman" pitchFamily="18" charset="0"/>
                        </a:rPr>
                        <a:t>Julius Caesar</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charset="0"/>
                          <a:cs typeface="Times New Roman" pitchFamily="18" charset="0"/>
                        </a:rPr>
                        <a:t> (1599-1600)</a:t>
                      </a:r>
                    </a:p>
                  </a:txBody>
                  <a:tcPr marL="91437" marR="91437"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dirty="0">
                        <a:ln>
                          <a:noFill/>
                        </a:ln>
                        <a:solidFill>
                          <a:schemeClr val="tx1"/>
                        </a:solidFill>
                        <a:effectLst/>
                        <a:latin typeface="Arial" charset="0"/>
                        <a:cs typeface="Arial" charset="0"/>
                      </a:endParaRPr>
                    </a:p>
                  </a:txBody>
                  <a:tcPr marL="91437" marR="91437" marT="45726" marB="4572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228600" y="304800"/>
            <a:ext cx="8686800" cy="2468563"/>
          </a:xfrm>
        </p:spPr>
        <p:txBody>
          <a:bodyPr/>
          <a:lstStyle/>
          <a:p>
            <a:pPr eaLnBrk="1" hangingPunct="1"/>
            <a:r>
              <a:rPr lang="en-US" sz="2000" b="1" dirty="0"/>
              <a:t>Shakespeare’s Plays: Second Period of creation </a:t>
            </a:r>
            <a:br>
              <a:rPr lang="en-US" sz="2000" b="1" dirty="0"/>
            </a:br>
            <a:r>
              <a:rPr lang="en-US" sz="2000" b="1" dirty="0"/>
              <a:t>(1600/1–1608)</a:t>
            </a:r>
            <a:br>
              <a:rPr lang="en-US" sz="2000" b="1" dirty="0"/>
            </a:br>
            <a:r>
              <a:rPr lang="en-US" sz="2000" dirty="0"/>
              <a:t>–  </a:t>
            </a:r>
            <a:r>
              <a:rPr lang="en-US" sz="2000" dirty="0">
                <a:solidFill>
                  <a:srgbClr val="FF0000"/>
                </a:solidFill>
              </a:rPr>
              <a:t>his artistic maturity gained in depth</a:t>
            </a:r>
            <a:br>
              <a:rPr lang="en-US" sz="2000" dirty="0">
                <a:solidFill>
                  <a:srgbClr val="FF0000"/>
                </a:solidFill>
              </a:rPr>
            </a:br>
            <a:r>
              <a:rPr lang="en-US" sz="2000" dirty="0">
                <a:solidFill>
                  <a:srgbClr val="FF0000"/>
                </a:solidFill>
              </a:rPr>
              <a:t>– a darkened vision – somber grandeur of the conflicts portrayed in the tragedies – poetic language unequalled in its power of expression and metaphorical complexity – associated with the rise of the </a:t>
            </a:r>
            <a:r>
              <a:rPr lang="en-US" sz="2000" b="1" dirty="0">
                <a:solidFill>
                  <a:srgbClr val="FF0000"/>
                </a:solidFill>
              </a:rPr>
              <a:t>baroque sensibility </a:t>
            </a:r>
            <a:r>
              <a:rPr lang="en-US" sz="2000" dirty="0">
                <a:solidFill>
                  <a:srgbClr val="FF0000"/>
                </a:solidFill>
              </a:rPr>
              <a:t>– </a:t>
            </a:r>
          </a:p>
        </p:txBody>
      </p:sp>
      <p:graphicFrame>
        <p:nvGraphicFramePr>
          <p:cNvPr id="67616" name="Group 32"/>
          <p:cNvGraphicFramePr>
            <a:graphicFrameLocks noGrp="1"/>
          </p:cNvGraphicFramePr>
          <p:nvPr>
            <p:ph idx="1"/>
          </p:nvPr>
        </p:nvGraphicFramePr>
        <p:xfrm>
          <a:off x="381000" y="2971800"/>
          <a:ext cx="8582024" cy="3276600"/>
        </p:xfrm>
        <a:graphic>
          <a:graphicData uri="http://schemas.openxmlformats.org/drawingml/2006/table">
            <a:tbl>
              <a:tblPr/>
              <a:tblGrid>
                <a:gridCol w="208266">
                  <a:extLst>
                    <a:ext uri="{9D8B030D-6E8A-4147-A177-3AD203B41FA5}">
                      <a16:colId xmlns:a16="http://schemas.microsoft.com/office/drawing/2014/main" val="20000"/>
                    </a:ext>
                  </a:extLst>
                </a:gridCol>
                <a:gridCol w="1276256">
                  <a:extLst>
                    <a:ext uri="{9D8B030D-6E8A-4147-A177-3AD203B41FA5}">
                      <a16:colId xmlns:a16="http://schemas.microsoft.com/office/drawing/2014/main" val="20001"/>
                    </a:ext>
                  </a:extLst>
                </a:gridCol>
                <a:gridCol w="1690562">
                  <a:extLst>
                    <a:ext uri="{9D8B030D-6E8A-4147-A177-3AD203B41FA5}">
                      <a16:colId xmlns:a16="http://schemas.microsoft.com/office/drawing/2014/main" val="20002"/>
                    </a:ext>
                  </a:extLst>
                </a:gridCol>
                <a:gridCol w="1538172">
                  <a:extLst>
                    <a:ext uri="{9D8B030D-6E8A-4147-A177-3AD203B41FA5}">
                      <a16:colId xmlns:a16="http://schemas.microsoft.com/office/drawing/2014/main" val="20003"/>
                    </a:ext>
                  </a:extLst>
                </a:gridCol>
                <a:gridCol w="1998514">
                  <a:extLst>
                    <a:ext uri="{9D8B030D-6E8A-4147-A177-3AD203B41FA5}">
                      <a16:colId xmlns:a16="http://schemas.microsoft.com/office/drawing/2014/main" val="20004"/>
                    </a:ext>
                  </a:extLst>
                </a:gridCol>
                <a:gridCol w="1661988">
                  <a:extLst>
                    <a:ext uri="{9D8B030D-6E8A-4147-A177-3AD203B41FA5}">
                      <a16:colId xmlns:a16="http://schemas.microsoft.com/office/drawing/2014/main" val="20005"/>
                    </a:ext>
                  </a:extLst>
                </a:gridCol>
                <a:gridCol w="208266">
                  <a:extLst>
                    <a:ext uri="{9D8B030D-6E8A-4147-A177-3AD203B41FA5}">
                      <a16:colId xmlns:a16="http://schemas.microsoft.com/office/drawing/2014/main" val="20006"/>
                    </a:ext>
                  </a:extLst>
                </a:gridCol>
              </a:tblGrid>
              <a:tr h="8429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cs typeface="Arial" charset="0"/>
                      </a:endParaRPr>
                    </a:p>
                  </a:txBody>
                  <a:tcPr marL="91433" marR="914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History</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 plays/</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Chronicles</a:t>
                      </a:r>
                    </a:p>
                  </a:txBody>
                  <a:tcPr marL="91433" marR="914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Romantic comedies</a:t>
                      </a:r>
                      <a:endParaRPr kumimoji="0" lang="en-US" sz="1600" b="0" i="0" u="none" strike="noStrike" cap="none" normalizeH="0" baseline="0">
                        <a:ln>
                          <a:noFill/>
                        </a:ln>
                        <a:solidFill>
                          <a:schemeClr val="tx1"/>
                        </a:solidFill>
                        <a:effectLst/>
                        <a:latin typeface="Arial" charset="0"/>
                        <a:cs typeface="Arial" charset="0"/>
                      </a:endParaRPr>
                    </a:p>
                  </a:txBody>
                  <a:tcPr marL="91433" marR="914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Dark </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comedies </a:t>
                      </a:r>
                      <a:endParaRPr kumimoji="0" lang="en-US" sz="1600" b="0" i="0" u="none" strike="noStrike" cap="none" normalizeH="0" baseline="0">
                        <a:ln>
                          <a:noFill/>
                        </a:ln>
                        <a:solidFill>
                          <a:schemeClr val="tx1"/>
                        </a:solidFill>
                        <a:effectLst/>
                        <a:latin typeface="Arial" charset="0"/>
                        <a:cs typeface="Arial" charset="0"/>
                      </a:endParaRPr>
                    </a:p>
                  </a:txBody>
                  <a:tcPr marL="91433" marR="914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Tragedies</a:t>
                      </a:r>
                      <a:endParaRPr kumimoji="0" lang="en-US" sz="1600" b="0" i="0" u="none" strike="noStrike" cap="none" normalizeH="0" baseline="0">
                        <a:ln>
                          <a:noFill/>
                        </a:ln>
                        <a:solidFill>
                          <a:schemeClr val="tx1"/>
                        </a:solidFill>
                        <a:effectLst/>
                        <a:latin typeface="Arial" charset="0"/>
                        <a:cs typeface="Arial" charset="0"/>
                      </a:endParaRPr>
                    </a:p>
                  </a:txBody>
                  <a:tcPr marL="91433" marR="914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Roman plays</a:t>
                      </a:r>
                      <a:endParaRPr kumimoji="0" lang="en-US" sz="1600" b="0" i="0" u="none" strike="noStrike" cap="none" normalizeH="0" baseline="0">
                        <a:ln>
                          <a:noFill/>
                        </a:ln>
                        <a:solidFill>
                          <a:schemeClr val="tx1"/>
                        </a:solidFill>
                        <a:effectLst/>
                        <a:latin typeface="Arial" charset="0"/>
                        <a:cs typeface="Arial" charset="0"/>
                      </a:endParaRPr>
                    </a:p>
                  </a:txBody>
                  <a:tcPr marL="91433" marR="914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a:ln>
                          <a:noFill/>
                        </a:ln>
                        <a:solidFill>
                          <a:schemeClr val="tx1"/>
                        </a:solidFill>
                        <a:effectLst/>
                        <a:latin typeface="Arial" charset="0"/>
                        <a:cs typeface="Arial" charset="0"/>
                      </a:endParaRPr>
                    </a:p>
                  </a:txBody>
                  <a:tcPr marL="91433" marR="914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433637">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cs typeface="Arial" charset="0"/>
                      </a:endParaRPr>
                    </a:p>
                  </a:txBody>
                  <a:tcPr marL="91433" marR="914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a:ln>
                          <a:noFill/>
                        </a:ln>
                        <a:solidFill>
                          <a:schemeClr val="tx1"/>
                        </a:solidFill>
                        <a:effectLst/>
                        <a:latin typeface="Arial" charset="0"/>
                        <a:cs typeface="Arial" charset="0"/>
                      </a:endParaRPr>
                    </a:p>
                  </a:txBody>
                  <a:tcPr marL="91433" marR="914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The Merry Wives of Windsor </a:t>
                      </a:r>
                      <a:r>
                        <a:rPr kumimoji="0" lang="en-US" sz="1600" b="0" i="0" u="none" strike="noStrike" cap="none" normalizeH="0" baseline="0">
                          <a:ln>
                            <a:noFill/>
                          </a:ln>
                          <a:solidFill>
                            <a:schemeClr val="tx1"/>
                          </a:solidFill>
                          <a:effectLst/>
                          <a:latin typeface="Arial" charset="0"/>
                          <a:cs typeface="Times New Roman" pitchFamily="18" charset="0"/>
                        </a:rPr>
                        <a:t>(1600-1)</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All’s Well that Ends Well  </a:t>
                      </a:r>
                      <a:r>
                        <a:rPr kumimoji="0" lang="en-US" sz="1600" b="0" i="0" u="none" strike="noStrike" cap="none" normalizeH="0" baseline="0">
                          <a:ln>
                            <a:noFill/>
                          </a:ln>
                          <a:solidFill>
                            <a:schemeClr val="tx1"/>
                          </a:solidFill>
                          <a:effectLst/>
                          <a:latin typeface="Arial" charset="0"/>
                          <a:cs typeface="Times New Roman" pitchFamily="18" charset="0"/>
                        </a:rPr>
                        <a:t>(1602-3)</a:t>
                      </a:r>
                      <a:endParaRPr kumimoji="0" lang="en-US" sz="1600" b="0" i="0" u="none" strike="noStrike" cap="none" normalizeH="0" baseline="0">
                        <a:ln>
                          <a:noFill/>
                        </a:ln>
                        <a:solidFill>
                          <a:schemeClr val="tx1"/>
                        </a:solidFill>
                        <a:effectLst/>
                        <a:latin typeface="Arial" charset="0"/>
                        <a:cs typeface="Arial" charset="0"/>
                      </a:endParaRPr>
                    </a:p>
                  </a:txBody>
                  <a:tcPr marL="91433" marR="914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Measure for Measure</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 (1604-5)</a:t>
                      </a:r>
                      <a:endParaRPr kumimoji="0" lang="en-US" sz="1600" b="0" i="0" u="none" strike="noStrike" cap="none" normalizeH="0" baseline="0">
                        <a:ln>
                          <a:noFill/>
                        </a:ln>
                        <a:solidFill>
                          <a:schemeClr val="tx1"/>
                        </a:solidFill>
                        <a:effectLst/>
                        <a:latin typeface="Arial" charset="0"/>
                        <a:cs typeface="Arial" charset="0"/>
                      </a:endParaRPr>
                    </a:p>
                  </a:txBody>
                  <a:tcPr marL="91433" marR="914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Hamlet </a:t>
                      </a:r>
                      <a:r>
                        <a:rPr kumimoji="0" lang="en-US" sz="1600" b="0" i="0" u="none" strike="noStrike" cap="none" normalizeH="0" baseline="0">
                          <a:ln>
                            <a:noFill/>
                          </a:ln>
                          <a:solidFill>
                            <a:schemeClr val="tx1"/>
                          </a:solidFill>
                          <a:effectLst/>
                          <a:latin typeface="Arial" charset="0"/>
                          <a:cs typeface="Times New Roman" pitchFamily="18" charset="0"/>
                        </a:rPr>
                        <a:t>(1600-1)</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Troilus and Cressida </a:t>
                      </a:r>
                      <a:r>
                        <a:rPr kumimoji="0" lang="en-US" sz="1600" b="0" i="0" u="none" strike="noStrike" cap="none" normalizeH="0" baseline="0">
                          <a:ln>
                            <a:noFill/>
                          </a:ln>
                          <a:solidFill>
                            <a:schemeClr val="tx1"/>
                          </a:solidFill>
                          <a:effectLst/>
                          <a:latin typeface="Arial" charset="0"/>
                          <a:cs typeface="Times New Roman" pitchFamily="18" charset="0"/>
                        </a:rPr>
                        <a:t>(1601-2)</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Othello </a:t>
                      </a:r>
                      <a:r>
                        <a:rPr kumimoji="0" lang="en-US" sz="1600" b="0" i="0" u="none" strike="noStrike" cap="none" normalizeH="0" baseline="0">
                          <a:ln>
                            <a:noFill/>
                          </a:ln>
                          <a:solidFill>
                            <a:schemeClr val="tx1"/>
                          </a:solidFill>
                          <a:effectLst/>
                          <a:latin typeface="Arial" charset="0"/>
                          <a:cs typeface="Times New Roman" pitchFamily="18" charset="0"/>
                        </a:rPr>
                        <a:t>(1604-5)</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King Lear,</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 Macbeth </a:t>
                      </a:r>
                      <a:r>
                        <a:rPr kumimoji="0" lang="en-US" sz="1600" b="0" i="0" u="none" strike="noStrike" cap="none" normalizeH="0" baseline="0">
                          <a:ln>
                            <a:noFill/>
                          </a:ln>
                          <a:solidFill>
                            <a:schemeClr val="tx1"/>
                          </a:solidFill>
                          <a:effectLst/>
                          <a:latin typeface="Arial" charset="0"/>
                          <a:cs typeface="Times New Roman" pitchFamily="18" charset="0"/>
                        </a:rPr>
                        <a:t>(1605-6)</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Timon of Athens </a:t>
                      </a:r>
                      <a:r>
                        <a:rPr kumimoji="0" lang="en-US" sz="1600" b="0" i="0" u="none" strike="noStrike" cap="none" normalizeH="0" baseline="0">
                          <a:ln>
                            <a:noFill/>
                          </a:ln>
                          <a:solidFill>
                            <a:schemeClr val="tx1"/>
                          </a:solidFill>
                          <a:effectLst/>
                          <a:latin typeface="Arial" charset="0"/>
                          <a:cs typeface="Times New Roman" pitchFamily="18" charset="0"/>
                        </a:rPr>
                        <a:t>(1607-8)</a:t>
                      </a:r>
                      <a:endParaRPr kumimoji="0" lang="en-US" sz="1600" b="0" i="0" u="none" strike="noStrike" cap="none" normalizeH="0" baseline="0">
                        <a:ln>
                          <a:noFill/>
                        </a:ln>
                        <a:solidFill>
                          <a:schemeClr val="tx1"/>
                        </a:solidFill>
                        <a:effectLst/>
                        <a:latin typeface="Arial" charset="0"/>
                        <a:cs typeface="Arial" charset="0"/>
                      </a:endParaRPr>
                    </a:p>
                  </a:txBody>
                  <a:tcPr marL="91433" marR="914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Antony and Cleopatra </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(1606-7)</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Coriolanus</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 (1607-8)</a:t>
                      </a:r>
                      <a:endParaRPr kumimoji="0" lang="en-US" sz="1600" b="0" i="0" u="none" strike="noStrike" cap="none" normalizeH="0" baseline="0">
                        <a:ln>
                          <a:noFill/>
                        </a:ln>
                        <a:solidFill>
                          <a:schemeClr val="tx1"/>
                        </a:solidFill>
                        <a:effectLst/>
                        <a:latin typeface="Arial" charset="0"/>
                        <a:cs typeface="Arial" charset="0"/>
                      </a:endParaRPr>
                    </a:p>
                  </a:txBody>
                  <a:tcPr marL="91433" marR="914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a:ln>
                          <a:noFill/>
                        </a:ln>
                        <a:solidFill>
                          <a:schemeClr val="tx1"/>
                        </a:solidFill>
                        <a:effectLst/>
                        <a:latin typeface="Arial" charset="0"/>
                        <a:cs typeface="Arial" charset="0"/>
                      </a:endParaRPr>
                    </a:p>
                  </a:txBody>
                  <a:tcPr marL="91433" marR="9143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0" y="228600"/>
            <a:ext cx="9144000" cy="2362200"/>
          </a:xfrm>
        </p:spPr>
        <p:txBody>
          <a:bodyPr/>
          <a:lstStyle/>
          <a:p>
            <a:pPr eaLnBrk="1" hangingPunct="1"/>
            <a:r>
              <a:rPr lang="en-US" sz="2000" b="1" dirty="0"/>
              <a:t>Shakespeare’s Plays: Third Period of creation </a:t>
            </a:r>
            <a:br>
              <a:rPr lang="en-US" sz="2000" b="1" dirty="0"/>
            </a:br>
            <a:r>
              <a:rPr lang="en-US" sz="2000" b="1" dirty="0"/>
              <a:t>(1608–1613)</a:t>
            </a:r>
            <a:br>
              <a:rPr lang="en-US" sz="2000" b="1" dirty="0"/>
            </a:br>
            <a:r>
              <a:rPr lang="en-US" sz="2000" b="1" dirty="0">
                <a:solidFill>
                  <a:srgbClr val="FF0000"/>
                </a:solidFill>
              </a:rPr>
              <a:t> </a:t>
            </a:r>
            <a:r>
              <a:rPr lang="en-US" sz="2000" dirty="0">
                <a:solidFill>
                  <a:srgbClr val="FF0000"/>
                </a:solidFill>
              </a:rPr>
              <a:t>– spirit of reconciliation – serenity and quest for order – the grim vision of his tragedies: transcended – turns to </a:t>
            </a:r>
            <a:r>
              <a:rPr lang="en-US" sz="2000" i="1" dirty="0">
                <a:solidFill>
                  <a:srgbClr val="FF0000"/>
                </a:solidFill>
              </a:rPr>
              <a:t>romance</a:t>
            </a:r>
            <a:r>
              <a:rPr lang="en-US" sz="2000" dirty="0">
                <a:solidFill>
                  <a:srgbClr val="FF0000"/>
                </a:solidFill>
              </a:rPr>
              <a:t>: a consoling alternative – healing breaches, forgiveness, hope – their melancholy: tributary to the baroque sensibility – </a:t>
            </a:r>
            <a:endParaRPr lang="en-US" sz="2400" b="1" dirty="0">
              <a:solidFill>
                <a:srgbClr val="FF0000"/>
              </a:solidFill>
            </a:endParaRPr>
          </a:p>
        </p:txBody>
      </p:sp>
      <p:graphicFrame>
        <p:nvGraphicFramePr>
          <p:cNvPr id="68661" name="Group 53"/>
          <p:cNvGraphicFramePr>
            <a:graphicFrameLocks noGrp="1"/>
          </p:cNvGraphicFramePr>
          <p:nvPr>
            <p:ph idx="1"/>
          </p:nvPr>
        </p:nvGraphicFramePr>
        <p:xfrm>
          <a:off x="457200" y="2819400"/>
          <a:ext cx="8251825" cy="3352800"/>
        </p:xfrm>
        <a:graphic>
          <a:graphicData uri="http://schemas.openxmlformats.org/drawingml/2006/table">
            <a:tbl>
              <a:tblPr/>
              <a:tblGrid>
                <a:gridCol w="208272">
                  <a:extLst>
                    <a:ext uri="{9D8B030D-6E8A-4147-A177-3AD203B41FA5}">
                      <a16:colId xmlns:a16="http://schemas.microsoft.com/office/drawing/2014/main" val="20000"/>
                    </a:ext>
                  </a:extLst>
                </a:gridCol>
                <a:gridCol w="1185816">
                  <a:extLst>
                    <a:ext uri="{9D8B030D-6E8A-4147-A177-3AD203B41FA5}">
                      <a16:colId xmlns:a16="http://schemas.microsoft.com/office/drawing/2014/main" val="20001"/>
                    </a:ext>
                  </a:extLst>
                </a:gridCol>
                <a:gridCol w="1600139">
                  <a:extLst>
                    <a:ext uri="{9D8B030D-6E8A-4147-A177-3AD203B41FA5}">
                      <a16:colId xmlns:a16="http://schemas.microsoft.com/office/drawing/2014/main" val="20002"/>
                    </a:ext>
                  </a:extLst>
                </a:gridCol>
                <a:gridCol w="1066759">
                  <a:extLst>
                    <a:ext uri="{9D8B030D-6E8A-4147-A177-3AD203B41FA5}">
                      <a16:colId xmlns:a16="http://schemas.microsoft.com/office/drawing/2014/main" val="20003"/>
                    </a:ext>
                  </a:extLst>
                </a:gridCol>
                <a:gridCol w="1298525">
                  <a:extLst>
                    <a:ext uri="{9D8B030D-6E8A-4147-A177-3AD203B41FA5}">
                      <a16:colId xmlns:a16="http://schemas.microsoft.com/office/drawing/2014/main" val="20004"/>
                    </a:ext>
                  </a:extLst>
                </a:gridCol>
                <a:gridCol w="2892314">
                  <a:extLst>
                    <a:ext uri="{9D8B030D-6E8A-4147-A177-3AD203B41FA5}">
                      <a16:colId xmlns:a16="http://schemas.microsoft.com/office/drawing/2014/main" val="20005"/>
                    </a:ext>
                  </a:extLst>
                </a:gridCol>
              </a:tblGrid>
              <a:tr h="579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cs typeface="Arial" charset="0"/>
                      </a:endParaRPr>
                    </a:p>
                  </a:txBody>
                  <a:tcPr marL="91436" marR="91436"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Chronicles</a:t>
                      </a:r>
                    </a:p>
                  </a:txBody>
                  <a:tcPr marL="91436" marR="91436"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Romantic comedies</a:t>
                      </a:r>
                      <a:endParaRPr kumimoji="0" lang="en-US" sz="1600" b="0" i="0" u="none" strike="noStrike" cap="none" normalizeH="0" baseline="0">
                        <a:ln>
                          <a:noFill/>
                        </a:ln>
                        <a:solidFill>
                          <a:schemeClr val="tx1"/>
                        </a:solidFill>
                        <a:effectLst/>
                        <a:latin typeface="Arial" charset="0"/>
                        <a:cs typeface="Arial" charset="0"/>
                      </a:endParaRPr>
                    </a:p>
                  </a:txBody>
                  <a:tcPr marL="91436" marR="91436"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Dark </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comedies </a:t>
                      </a:r>
                      <a:endParaRPr kumimoji="0" lang="en-US" sz="1600" b="0" i="0" u="none" strike="noStrike" cap="none" normalizeH="0" baseline="0">
                        <a:ln>
                          <a:noFill/>
                        </a:ln>
                        <a:solidFill>
                          <a:schemeClr val="tx1"/>
                        </a:solidFill>
                        <a:effectLst/>
                        <a:latin typeface="Arial" charset="0"/>
                        <a:cs typeface="Arial" charset="0"/>
                      </a:endParaRPr>
                    </a:p>
                  </a:txBody>
                  <a:tcPr marL="91436" marR="91436"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Tragedies</a:t>
                      </a:r>
                      <a:endParaRPr kumimoji="0" lang="en-US" sz="1600" b="0" i="0" u="none" strike="noStrike" cap="none" normalizeH="0" baseline="0">
                        <a:ln>
                          <a:noFill/>
                        </a:ln>
                        <a:solidFill>
                          <a:schemeClr val="tx1"/>
                        </a:solidFill>
                        <a:effectLst/>
                        <a:latin typeface="Arial" charset="0"/>
                        <a:cs typeface="Arial" charset="0"/>
                      </a:endParaRPr>
                    </a:p>
                  </a:txBody>
                  <a:tcPr marL="91436" marR="91436"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Romance plays (romances)</a:t>
                      </a:r>
                      <a:endParaRPr kumimoji="0" lang="en-US" sz="1600" b="0" i="0" u="none" strike="noStrike" cap="none" normalizeH="0" baseline="0">
                        <a:ln>
                          <a:noFill/>
                        </a:ln>
                        <a:solidFill>
                          <a:schemeClr val="tx1"/>
                        </a:solidFill>
                        <a:effectLst/>
                        <a:latin typeface="Arial" charset="0"/>
                        <a:cs typeface="Arial" charset="0"/>
                      </a:endParaRPr>
                    </a:p>
                  </a:txBody>
                  <a:tcPr marL="91436" marR="91436"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24017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cs typeface="Arial" charset="0"/>
                      </a:endParaRPr>
                    </a:p>
                  </a:txBody>
                  <a:tcPr marL="91436" marR="91436"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Henry VIII (1612-13)</a:t>
                      </a:r>
                      <a:endParaRPr kumimoji="0" lang="en-US" sz="1600" b="0" i="0" u="none" strike="noStrike" cap="none" normalizeH="0" baseline="0">
                        <a:ln>
                          <a:noFill/>
                        </a:ln>
                        <a:solidFill>
                          <a:schemeClr val="tx1"/>
                        </a:solidFill>
                        <a:effectLst/>
                        <a:latin typeface="Arial" charset="0"/>
                        <a:cs typeface="Arial" charset="0"/>
                      </a:endParaRPr>
                    </a:p>
                  </a:txBody>
                  <a:tcPr marL="91436" marR="91436"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The Two Noble Kinsmen (1612-13)</a:t>
                      </a:r>
                      <a:endParaRPr kumimoji="0" lang="en-US" sz="1600" b="0" i="0" u="none" strike="noStrike" cap="none" normalizeH="0" baseline="0">
                        <a:ln>
                          <a:noFill/>
                        </a:ln>
                        <a:solidFill>
                          <a:schemeClr val="tx1"/>
                        </a:solidFill>
                        <a:effectLst/>
                        <a:latin typeface="Arial" charset="0"/>
                        <a:cs typeface="Arial" charset="0"/>
                      </a:endParaRPr>
                    </a:p>
                  </a:txBody>
                  <a:tcPr marL="91436" marR="91436"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a:ln>
                          <a:noFill/>
                        </a:ln>
                        <a:solidFill>
                          <a:schemeClr val="tx1"/>
                        </a:solidFill>
                        <a:effectLst/>
                        <a:latin typeface="Arial" charset="0"/>
                        <a:cs typeface="Arial" charset="0"/>
                      </a:endParaRPr>
                    </a:p>
                  </a:txBody>
                  <a:tcPr marL="91436" marR="91436"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a:ln>
                          <a:noFill/>
                        </a:ln>
                        <a:solidFill>
                          <a:schemeClr val="tx1"/>
                        </a:solidFill>
                        <a:effectLst/>
                        <a:latin typeface="Arial" charset="0"/>
                        <a:cs typeface="Arial" charset="0"/>
                      </a:endParaRPr>
                    </a:p>
                  </a:txBody>
                  <a:tcPr marL="91436" marR="91436"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Pericles </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(1608-9)</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Cymbeline </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(1609-10)</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The Winter’s Tale </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Arial" charset="0"/>
                          <a:cs typeface="Times New Roman" pitchFamily="18" charset="0"/>
                        </a:rPr>
                        <a:t>(1610-11)</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The Tempest</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Arial" charset="0"/>
                          <a:cs typeface="Times New Roman" pitchFamily="18" charset="0"/>
                        </a:rPr>
                        <a:t> </a:t>
                      </a:r>
                      <a:r>
                        <a:rPr kumimoji="0" lang="en-US" sz="1600" b="0" i="0" u="none" strike="noStrike" cap="none" normalizeH="0" baseline="0">
                          <a:ln>
                            <a:noFill/>
                          </a:ln>
                          <a:solidFill>
                            <a:schemeClr val="tx1"/>
                          </a:solidFill>
                          <a:effectLst/>
                          <a:latin typeface="Arial" charset="0"/>
                          <a:cs typeface="Times New Roman" pitchFamily="18" charset="0"/>
                        </a:rPr>
                        <a:t>(1611-12)</a:t>
                      </a:r>
                      <a:endParaRPr kumimoji="0" lang="en-US" sz="1600" b="0" i="0" u="none" strike="noStrike" cap="none" normalizeH="0" baseline="0">
                        <a:ln>
                          <a:noFill/>
                        </a:ln>
                        <a:solidFill>
                          <a:schemeClr val="tx1"/>
                        </a:solidFill>
                        <a:effectLst/>
                        <a:latin typeface="Arial" charset="0"/>
                        <a:cs typeface="Arial" charset="0"/>
                      </a:endParaRPr>
                    </a:p>
                  </a:txBody>
                  <a:tcPr marL="91436" marR="91436"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334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cs typeface="Arial" charset="0"/>
                      </a:endParaRPr>
                    </a:p>
                  </a:txBody>
                  <a:tcPr marL="91436" marR="91436"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cs typeface="Arial" charset="0"/>
                      </a:endParaRPr>
                    </a:p>
                  </a:txBody>
                  <a:tcPr marL="91436" marR="91436"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cs typeface="Arial" charset="0"/>
                      </a:endParaRPr>
                    </a:p>
                  </a:txBody>
                  <a:tcPr marL="91436" marR="91436"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cs typeface="Arial" charset="0"/>
                      </a:endParaRPr>
                    </a:p>
                  </a:txBody>
                  <a:tcPr marL="91436" marR="91436"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cs typeface="Arial" charset="0"/>
                      </a:endParaRPr>
                    </a:p>
                  </a:txBody>
                  <a:tcPr marL="91436" marR="91436"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cs typeface="Arial" charset="0"/>
                      </a:endParaRPr>
                    </a:p>
                  </a:txBody>
                  <a:tcPr marL="91436" marR="91436" marT="45724" marB="4572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
          <p:cNvPicPr>
            <a:picLocks noChangeAspect="1" noChangeArrowheads="1"/>
          </p:cNvPicPr>
          <p:nvPr/>
        </p:nvPicPr>
        <p:blipFill>
          <a:blip r:embed="rId2"/>
          <a:srcRect/>
          <a:stretch>
            <a:fillRect/>
          </a:stretch>
        </p:blipFill>
        <p:spPr bwMode="auto">
          <a:xfrm>
            <a:off x="2514600" y="0"/>
            <a:ext cx="4402138" cy="68580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274638"/>
            <a:ext cx="7543800" cy="715962"/>
          </a:xfrm>
        </p:spPr>
        <p:txBody>
          <a:bodyPr>
            <a:normAutofit fontScale="90000"/>
          </a:bodyPr>
          <a:lstStyle/>
          <a:p>
            <a:pPr eaLnBrk="1" hangingPunct="1"/>
            <a:br>
              <a:rPr lang="en-US" sz="3600" b="1"/>
            </a:br>
            <a:r>
              <a:rPr lang="en-US" sz="2800" b="1"/>
              <a:t>Major early editions of Shakespeare’s dramatic works</a:t>
            </a:r>
          </a:p>
        </p:txBody>
      </p:sp>
      <p:sp>
        <p:nvSpPr>
          <p:cNvPr id="5123" name="Rectangle 3"/>
          <p:cNvSpPr>
            <a:spLocks noGrp="1" noChangeArrowheads="1"/>
          </p:cNvSpPr>
          <p:nvPr>
            <p:ph type="body" idx="1"/>
          </p:nvPr>
        </p:nvSpPr>
        <p:spPr>
          <a:xfrm>
            <a:off x="457200" y="1828800"/>
            <a:ext cx="8229600" cy="4525963"/>
          </a:xfrm>
        </p:spPr>
        <p:txBody>
          <a:bodyPr/>
          <a:lstStyle/>
          <a:p>
            <a:pPr algn="just" eaLnBrk="1" hangingPunct="1">
              <a:spcAft>
                <a:spcPct val="20000"/>
              </a:spcAft>
              <a:buFont typeface="Wingdings" pitchFamily="2" charset="2"/>
              <a:buChar char="Ø"/>
            </a:pPr>
            <a:r>
              <a:rPr lang="en-US" sz="2800" dirty="0"/>
              <a:t>Shakespeare was apparently indifferent to the publication of his plays – more concerned with their performance. </a:t>
            </a:r>
          </a:p>
          <a:p>
            <a:pPr algn="just" eaLnBrk="1" hangingPunct="1">
              <a:spcAft>
                <a:spcPct val="20000"/>
              </a:spcAft>
              <a:buFont typeface="Wingdings" pitchFamily="2" charset="2"/>
              <a:buChar char="Ø"/>
            </a:pPr>
            <a:r>
              <a:rPr lang="en-US" sz="2800" dirty="0"/>
              <a:t>Many of the plays circulated individually during his lifetime as </a:t>
            </a:r>
            <a:r>
              <a:rPr lang="en-US" sz="2800" i="1" dirty="0"/>
              <a:t>quarto </a:t>
            </a:r>
            <a:r>
              <a:rPr lang="en-US" sz="2800" dirty="0"/>
              <a:t>editions, but they were pirated and corrupt. </a:t>
            </a:r>
          </a:p>
          <a:p>
            <a:pPr algn="just" eaLnBrk="1" hangingPunct="1">
              <a:spcAft>
                <a:spcPct val="20000"/>
              </a:spcAft>
              <a:buFont typeface="Wingdings" pitchFamily="2" charset="2"/>
              <a:buNone/>
            </a:pPr>
            <a:r>
              <a:rPr lang="en-US" sz="2800" dirty="0"/>
              <a:t>[in the early modern age, </a:t>
            </a:r>
            <a:r>
              <a:rPr lang="en-US" sz="2800" i="1" dirty="0"/>
              <a:t>quarto </a:t>
            </a:r>
            <a:r>
              <a:rPr lang="en-US" sz="2800" dirty="0"/>
              <a:t>refers to books close to the size of A5 paper today].</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 calcmode="lin" valueType="num">
                                      <p:cBhvr>
                                        <p:cTn id="7" dur="500" fill="hold"/>
                                        <p:tgtEl>
                                          <p:spTgt spid="5123">
                                            <p:txEl>
                                              <p:pRg st="0" end="0"/>
                                            </p:txEl>
                                          </p:spTgt>
                                        </p:tgtEl>
                                        <p:attrNameLst>
                                          <p:attrName>ppt_w</p:attrName>
                                        </p:attrNameLst>
                                      </p:cBhvr>
                                      <p:tavLst>
                                        <p:tav tm="0">
                                          <p:val>
                                            <p:strVal val="#ppt_w*0.70"/>
                                          </p:val>
                                        </p:tav>
                                        <p:tav tm="100000">
                                          <p:val>
                                            <p:strVal val="#ppt_w"/>
                                          </p:val>
                                        </p:tav>
                                      </p:tavLst>
                                    </p:anim>
                                    <p:anim calcmode="lin" valueType="num">
                                      <p:cBhvr>
                                        <p:cTn id="8" dur="500" fill="hold"/>
                                        <p:tgtEl>
                                          <p:spTgt spid="5123">
                                            <p:txEl>
                                              <p:pRg st="0" end="0"/>
                                            </p:txEl>
                                          </p:spTgt>
                                        </p:tgtEl>
                                        <p:attrNameLst>
                                          <p:attrName>ppt_h</p:attrName>
                                        </p:attrNameLst>
                                      </p:cBhvr>
                                      <p:tavLst>
                                        <p:tav tm="0">
                                          <p:val>
                                            <p:strVal val="#ppt_h"/>
                                          </p:val>
                                        </p:tav>
                                        <p:tav tm="100000">
                                          <p:val>
                                            <p:strVal val="#ppt_h"/>
                                          </p:val>
                                        </p:tav>
                                      </p:tavLst>
                                    </p:anim>
                                    <p:animEffect transition="in" filter="fade">
                                      <p:cBhvr>
                                        <p:cTn id="9" dur="500"/>
                                        <p:tgtEl>
                                          <p:spTgt spid="5123">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nodeType="clickEffect">
                                  <p:stCondLst>
                                    <p:cond delay="0"/>
                                  </p:stCondLst>
                                  <p:childTnLst>
                                    <p:set>
                                      <p:cBhvr>
                                        <p:cTn id="13" dur="1" fill="hold">
                                          <p:stCondLst>
                                            <p:cond delay="0"/>
                                          </p:stCondLst>
                                        </p:cTn>
                                        <p:tgtEl>
                                          <p:spTgt spid="5123">
                                            <p:txEl>
                                              <p:pRg st="1" end="1"/>
                                            </p:txEl>
                                          </p:spTgt>
                                        </p:tgtEl>
                                        <p:attrNameLst>
                                          <p:attrName>style.visibility</p:attrName>
                                        </p:attrNameLst>
                                      </p:cBhvr>
                                      <p:to>
                                        <p:strVal val="visible"/>
                                      </p:to>
                                    </p:set>
                                    <p:anim calcmode="lin" valueType="num">
                                      <p:cBhvr>
                                        <p:cTn id="14" dur="500" fill="hold"/>
                                        <p:tgtEl>
                                          <p:spTgt spid="5123">
                                            <p:txEl>
                                              <p:pRg st="1" end="1"/>
                                            </p:txEl>
                                          </p:spTgt>
                                        </p:tgtEl>
                                        <p:attrNameLst>
                                          <p:attrName>ppt_w</p:attrName>
                                        </p:attrNameLst>
                                      </p:cBhvr>
                                      <p:tavLst>
                                        <p:tav tm="0">
                                          <p:val>
                                            <p:strVal val="#ppt_w*0.70"/>
                                          </p:val>
                                        </p:tav>
                                        <p:tav tm="100000">
                                          <p:val>
                                            <p:strVal val="#ppt_w"/>
                                          </p:val>
                                        </p:tav>
                                      </p:tavLst>
                                    </p:anim>
                                    <p:anim calcmode="lin" valueType="num">
                                      <p:cBhvr>
                                        <p:cTn id="15" dur="500" fill="hold"/>
                                        <p:tgtEl>
                                          <p:spTgt spid="5123">
                                            <p:txEl>
                                              <p:pRg st="1" end="1"/>
                                            </p:txEl>
                                          </p:spTgt>
                                        </p:tgtEl>
                                        <p:attrNameLst>
                                          <p:attrName>ppt_h</p:attrName>
                                        </p:attrNameLst>
                                      </p:cBhvr>
                                      <p:tavLst>
                                        <p:tav tm="0">
                                          <p:val>
                                            <p:strVal val="#ppt_h"/>
                                          </p:val>
                                        </p:tav>
                                        <p:tav tm="100000">
                                          <p:val>
                                            <p:strVal val="#ppt_h"/>
                                          </p:val>
                                        </p:tav>
                                      </p:tavLst>
                                    </p:anim>
                                    <p:animEffect transition="in" filter="fade">
                                      <p:cBhvr>
                                        <p:cTn id="16" dur="500"/>
                                        <p:tgtEl>
                                          <p:spTgt spid="5123">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5" presetClass="entr" presetSubtype="0" fill="hold" nodeType="clickEffect">
                                  <p:stCondLst>
                                    <p:cond delay="0"/>
                                  </p:stCondLst>
                                  <p:childTnLst>
                                    <p:set>
                                      <p:cBhvr>
                                        <p:cTn id="20" dur="1" fill="hold">
                                          <p:stCondLst>
                                            <p:cond delay="0"/>
                                          </p:stCondLst>
                                        </p:cTn>
                                        <p:tgtEl>
                                          <p:spTgt spid="5123">
                                            <p:txEl>
                                              <p:pRg st="2" end="2"/>
                                            </p:txEl>
                                          </p:spTgt>
                                        </p:tgtEl>
                                        <p:attrNameLst>
                                          <p:attrName>style.visibility</p:attrName>
                                        </p:attrNameLst>
                                      </p:cBhvr>
                                      <p:to>
                                        <p:strVal val="visible"/>
                                      </p:to>
                                    </p:set>
                                    <p:anim calcmode="lin" valueType="num">
                                      <p:cBhvr>
                                        <p:cTn id="21" dur="500" fill="hold"/>
                                        <p:tgtEl>
                                          <p:spTgt spid="5123">
                                            <p:txEl>
                                              <p:pRg st="2" end="2"/>
                                            </p:txEl>
                                          </p:spTgt>
                                        </p:tgtEl>
                                        <p:attrNameLst>
                                          <p:attrName>ppt_w</p:attrName>
                                        </p:attrNameLst>
                                      </p:cBhvr>
                                      <p:tavLst>
                                        <p:tav tm="0">
                                          <p:val>
                                            <p:strVal val="#ppt_w*0.70"/>
                                          </p:val>
                                        </p:tav>
                                        <p:tav tm="100000">
                                          <p:val>
                                            <p:strVal val="#ppt_w"/>
                                          </p:val>
                                        </p:tav>
                                      </p:tavLst>
                                    </p:anim>
                                    <p:anim calcmode="lin" valueType="num">
                                      <p:cBhvr>
                                        <p:cTn id="22" dur="500" fill="hold"/>
                                        <p:tgtEl>
                                          <p:spTgt spid="5123">
                                            <p:txEl>
                                              <p:pRg st="2" end="2"/>
                                            </p:txEl>
                                          </p:spTgt>
                                        </p:tgtEl>
                                        <p:attrNameLst>
                                          <p:attrName>ppt_h</p:attrName>
                                        </p:attrNameLst>
                                      </p:cBhvr>
                                      <p:tavLst>
                                        <p:tav tm="0">
                                          <p:val>
                                            <p:strVal val="#ppt_h"/>
                                          </p:val>
                                        </p:tav>
                                        <p:tav tm="100000">
                                          <p:val>
                                            <p:strVal val="#ppt_h"/>
                                          </p:val>
                                        </p:tav>
                                      </p:tavLst>
                                    </p:anim>
                                    <p:animEffect transition="in" filter="fade">
                                      <p:cBhvr>
                                        <p:cTn id="23" dur="500"/>
                                        <p:tgtEl>
                                          <p:spTgt spid="51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4" descr="48"/>
          <p:cNvPicPr>
            <a:picLocks noGrp="1" noChangeAspect="1" noChangeArrowheads="1"/>
          </p:cNvPicPr>
          <p:nvPr>
            <p:ph type="body" idx="1"/>
          </p:nvPr>
        </p:nvPicPr>
        <p:blipFill>
          <a:blip r:embed="rId2"/>
          <a:srcRect/>
          <a:stretch>
            <a:fillRect/>
          </a:stretch>
        </p:blipFill>
        <p:spPr>
          <a:xfrm>
            <a:off x="0" y="304800"/>
            <a:ext cx="9144000" cy="6127750"/>
          </a:xfrm>
          <a:noFill/>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sz="4000" b="1"/>
              <a:t>The first Folio: 1623</a:t>
            </a:r>
          </a:p>
        </p:txBody>
      </p:sp>
      <p:sp>
        <p:nvSpPr>
          <p:cNvPr id="8195" name="Rectangle 3"/>
          <p:cNvSpPr>
            <a:spLocks noGrp="1" noChangeArrowheads="1"/>
          </p:cNvSpPr>
          <p:nvPr>
            <p:ph type="body" idx="1"/>
          </p:nvPr>
        </p:nvSpPr>
        <p:spPr>
          <a:xfrm>
            <a:off x="609600" y="1600200"/>
            <a:ext cx="7924800" cy="4525963"/>
          </a:xfrm>
        </p:spPr>
        <p:txBody>
          <a:bodyPr>
            <a:normAutofit fontScale="92500" lnSpcReduction="10000"/>
          </a:bodyPr>
          <a:lstStyle/>
          <a:p>
            <a:pPr algn="just" eaLnBrk="1" hangingPunct="1">
              <a:spcAft>
                <a:spcPct val="20000"/>
              </a:spcAft>
              <a:buFont typeface="Wingdings" pitchFamily="2" charset="2"/>
              <a:buChar char="Ø"/>
            </a:pPr>
            <a:r>
              <a:rPr lang="en-US" sz="3000" i="1" dirty="0"/>
              <a:t>Folio</a:t>
            </a:r>
            <a:r>
              <a:rPr lang="en-US" sz="3000" dirty="0"/>
              <a:t>: the largest common size for a book in early modern times (approx. 38 cm in height).</a:t>
            </a:r>
          </a:p>
          <a:p>
            <a:pPr algn="just" eaLnBrk="1" hangingPunct="1">
              <a:spcAft>
                <a:spcPct val="20000"/>
              </a:spcAft>
              <a:buFont typeface="Wingdings" pitchFamily="2" charset="2"/>
              <a:buChar char="Ø"/>
            </a:pPr>
            <a:r>
              <a:rPr lang="en-US" sz="3000" dirty="0"/>
              <a:t>The first integral edition, containing </a:t>
            </a:r>
            <a:r>
              <a:rPr lang="en-US" sz="3000" b="1" dirty="0"/>
              <a:t>36 plays</a:t>
            </a:r>
            <a:r>
              <a:rPr lang="en-US" sz="3000" dirty="0"/>
              <a:t>, produced by </a:t>
            </a:r>
            <a:r>
              <a:rPr lang="en-US" sz="3000" b="1" dirty="0">
                <a:solidFill>
                  <a:srgbClr val="FF0000"/>
                </a:solidFill>
              </a:rPr>
              <a:t>John </a:t>
            </a:r>
            <a:r>
              <a:rPr lang="en-US" sz="3000" b="1" dirty="0" err="1">
                <a:solidFill>
                  <a:srgbClr val="FF0000"/>
                </a:solidFill>
              </a:rPr>
              <a:t>Heminge</a:t>
            </a:r>
            <a:r>
              <a:rPr lang="en-US" sz="3000" dirty="0">
                <a:solidFill>
                  <a:srgbClr val="FF0000"/>
                </a:solidFill>
              </a:rPr>
              <a:t> </a:t>
            </a:r>
            <a:r>
              <a:rPr lang="en-US" sz="3000" dirty="0"/>
              <a:t>and </a:t>
            </a:r>
            <a:r>
              <a:rPr lang="en-US" sz="3000" b="1" dirty="0">
                <a:solidFill>
                  <a:srgbClr val="FF0000"/>
                </a:solidFill>
              </a:rPr>
              <a:t>Henry Condell</a:t>
            </a:r>
            <a:r>
              <a:rPr lang="en-US" sz="3000" dirty="0"/>
              <a:t>, Shakespeare’s friends and fellow actors.</a:t>
            </a:r>
          </a:p>
          <a:p>
            <a:pPr algn="just" eaLnBrk="1" hangingPunct="1">
              <a:spcAft>
                <a:spcPct val="20000"/>
              </a:spcAft>
              <a:buFont typeface="Wingdings" pitchFamily="2" charset="2"/>
              <a:buChar char="Ø"/>
            </a:pPr>
            <a:r>
              <a:rPr lang="en-US" sz="3000" dirty="0"/>
              <a:t>Re-issued in 1632 – contains a praising </a:t>
            </a:r>
            <a:r>
              <a:rPr lang="en-US" sz="3000" b="1" dirty="0"/>
              <a:t>sonnet</a:t>
            </a:r>
            <a:r>
              <a:rPr lang="en-US" sz="3000" dirty="0"/>
              <a:t> by </a:t>
            </a:r>
            <a:r>
              <a:rPr lang="en-US" sz="3000" b="1" dirty="0"/>
              <a:t>John Milton </a:t>
            </a:r>
            <a:r>
              <a:rPr lang="en-US" sz="3000" dirty="0"/>
              <a:t>in its opening.</a:t>
            </a:r>
          </a:p>
          <a:p>
            <a:pPr marL="0" indent="0" algn="ctr" fontAlgn="base">
              <a:spcBef>
                <a:spcPts val="0"/>
              </a:spcBef>
              <a:buNone/>
            </a:pPr>
            <a:r>
              <a:rPr lang="en-GB" sz="2600" dirty="0"/>
              <a:t>(Dear son of Memory, great heir of fame,</a:t>
            </a:r>
          </a:p>
          <a:p>
            <a:pPr marL="0" indent="0" algn="ctr" fontAlgn="base">
              <a:spcBef>
                <a:spcPts val="0"/>
              </a:spcBef>
              <a:buNone/>
            </a:pPr>
            <a:r>
              <a:rPr lang="en-GB" sz="2600" dirty="0"/>
              <a:t>[…]</a:t>
            </a:r>
            <a:br>
              <a:rPr lang="en-GB" sz="2600" dirty="0"/>
            </a:br>
            <a:r>
              <a:rPr lang="en-GB" sz="2600" dirty="0"/>
              <a:t>Thou in our wonder and astonishment</a:t>
            </a:r>
            <a:br>
              <a:rPr lang="en-GB" sz="2600" dirty="0"/>
            </a:br>
            <a:r>
              <a:rPr lang="en-GB" sz="2600" dirty="0"/>
              <a:t>Hast built thyself a live-long monument.)</a:t>
            </a:r>
          </a:p>
          <a:p>
            <a:pPr algn="just" eaLnBrk="1" hangingPunct="1">
              <a:spcAft>
                <a:spcPct val="20000"/>
              </a:spcAft>
              <a:buFont typeface="Wingdings" pitchFamily="2" charset="2"/>
              <a:buChar char="Ø"/>
            </a:pPr>
            <a:endParaRPr lang="en-US" sz="30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wipe(down)">
                                      <p:cBhvr>
                                        <p:cTn id="7" dur="500"/>
                                        <p:tgtEl>
                                          <p:spTgt spid="81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wipe(down)">
                                      <p:cBhvr>
                                        <p:cTn id="12" dur="500"/>
                                        <p:tgtEl>
                                          <p:spTgt spid="81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8195">
                                            <p:txEl>
                                              <p:pRg st="2" end="2"/>
                                            </p:txEl>
                                          </p:spTgt>
                                        </p:tgtEl>
                                        <p:attrNameLst>
                                          <p:attrName>style.visibility</p:attrName>
                                        </p:attrNameLst>
                                      </p:cBhvr>
                                      <p:to>
                                        <p:strVal val="visible"/>
                                      </p:to>
                                    </p:set>
                                    <p:animEffect transition="in" filter="wipe(down)">
                                      <p:cBhvr>
                                        <p:cTn id="17" dur="500"/>
                                        <p:tgtEl>
                                          <p:spTgt spid="81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195">
                                            <p:txEl>
                                              <p:pRg st="3" end="3"/>
                                            </p:txEl>
                                          </p:spTgt>
                                        </p:tgtEl>
                                        <p:attrNameLst>
                                          <p:attrName>style.visibility</p:attrName>
                                        </p:attrNameLst>
                                      </p:cBhvr>
                                      <p:to>
                                        <p:strVal val="visible"/>
                                      </p:to>
                                    </p:set>
                                    <p:animEffect transition="in" filter="wipe(down)">
                                      <p:cBhvr>
                                        <p:cTn id="22" dur="500"/>
                                        <p:tgtEl>
                                          <p:spTgt spid="81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8195">
                                            <p:txEl>
                                              <p:pRg st="4" end="4"/>
                                            </p:txEl>
                                          </p:spTgt>
                                        </p:tgtEl>
                                        <p:attrNameLst>
                                          <p:attrName>style.visibility</p:attrName>
                                        </p:attrNameLst>
                                      </p:cBhvr>
                                      <p:to>
                                        <p:strVal val="visible"/>
                                      </p:to>
                                    </p:set>
                                    <p:animEffect transition="in" filter="wipe(down)">
                                      <p:cBhvr>
                                        <p:cTn id="27" dur="500"/>
                                        <p:tgtEl>
                                          <p:spTgt spid="81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descr="41"/>
          <p:cNvPicPr>
            <a:picLocks noGrp="1" noChangeAspect="1" noChangeArrowheads="1"/>
          </p:cNvPicPr>
          <p:nvPr>
            <p:ph type="body" idx="1"/>
          </p:nvPr>
        </p:nvPicPr>
        <p:blipFill>
          <a:blip r:embed="rId2"/>
          <a:srcRect/>
          <a:stretch>
            <a:fillRect/>
          </a:stretch>
        </p:blipFill>
        <p:spPr>
          <a:xfrm>
            <a:off x="228600" y="0"/>
            <a:ext cx="4375150" cy="6858000"/>
          </a:xfrm>
          <a:noFill/>
        </p:spPr>
      </p:pic>
      <p:pic>
        <p:nvPicPr>
          <p:cNvPr id="33795" name="Picture 5" descr="42"/>
          <p:cNvPicPr>
            <a:picLocks noChangeAspect="1" noChangeArrowheads="1"/>
          </p:cNvPicPr>
          <p:nvPr/>
        </p:nvPicPr>
        <p:blipFill>
          <a:blip r:embed="rId3"/>
          <a:srcRect/>
          <a:stretch>
            <a:fillRect/>
          </a:stretch>
        </p:blipFill>
        <p:spPr bwMode="auto">
          <a:xfrm>
            <a:off x="4495800" y="0"/>
            <a:ext cx="4375150" cy="6858000"/>
          </a:xfrm>
          <a:prstGeom prst="rect">
            <a:avLst/>
          </a:prstGeom>
          <a:noFill/>
          <a:ln w="9525">
            <a:noFill/>
            <a:miter lim="800000"/>
            <a:headEnd/>
            <a:tailEnd/>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4" descr="45"/>
          <p:cNvPicPr>
            <a:picLocks noGrp="1" noChangeAspect="1" noChangeArrowheads="1"/>
          </p:cNvPicPr>
          <p:nvPr>
            <p:ph type="body" idx="1"/>
          </p:nvPr>
        </p:nvPicPr>
        <p:blipFill>
          <a:blip r:embed="rId2"/>
          <a:srcRect/>
          <a:stretch>
            <a:fillRect/>
          </a:stretch>
        </p:blipFill>
        <p:spPr>
          <a:xfrm>
            <a:off x="2264148" y="2148672"/>
            <a:ext cx="1828055" cy="2865457"/>
          </a:xfrm>
          <a:noFill/>
        </p:spPr>
      </p:pic>
      <p:pic>
        <p:nvPicPr>
          <p:cNvPr id="34819" name="Picture 5" descr="46"/>
          <p:cNvPicPr>
            <a:picLocks noChangeAspect="1" noChangeArrowheads="1"/>
          </p:cNvPicPr>
          <p:nvPr/>
        </p:nvPicPr>
        <p:blipFill>
          <a:blip r:embed="rId3"/>
          <a:srcRect/>
          <a:stretch>
            <a:fillRect/>
          </a:stretch>
        </p:blipFill>
        <p:spPr bwMode="auto">
          <a:xfrm>
            <a:off x="4572000" y="0"/>
            <a:ext cx="4375150" cy="6858000"/>
          </a:xfrm>
          <a:prstGeom prst="rect">
            <a:avLst/>
          </a:prstGeom>
          <a:noFill/>
          <a:ln w="9525">
            <a:noFill/>
            <a:miter lim="800000"/>
            <a:headEnd/>
            <a:tailEnd/>
          </a:ln>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5" descr="47"/>
          <p:cNvPicPr>
            <a:picLocks noGrp="1" noChangeAspect="1" noChangeArrowheads="1"/>
          </p:cNvPicPr>
          <p:nvPr>
            <p:ph type="body" idx="1"/>
          </p:nvPr>
        </p:nvPicPr>
        <p:blipFill>
          <a:blip r:embed="rId2"/>
          <a:srcRect/>
          <a:stretch>
            <a:fillRect/>
          </a:stretch>
        </p:blipFill>
        <p:spPr>
          <a:xfrm>
            <a:off x="2514600" y="0"/>
            <a:ext cx="4376738" cy="6858000"/>
          </a:xfrm>
          <a:noFill/>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a:xfrm>
            <a:off x="304800" y="381000"/>
            <a:ext cx="8458200" cy="5943600"/>
          </a:xfrm>
        </p:spPr>
        <p:txBody>
          <a:bodyPr>
            <a:noAutofit/>
          </a:bodyPr>
          <a:lstStyle/>
          <a:p>
            <a:pPr eaLnBrk="1" hangingPunct="1">
              <a:buFontTx/>
              <a:buNone/>
            </a:pPr>
            <a:r>
              <a:rPr lang="en-US" sz="2200" dirty="0"/>
              <a:t>	Successive improved editions continued to appear.</a:t>
            </a:r>
          </a:p>
          <a:p>
            <a:pPr eaLnBrk="1" hangingPunct="1">
              <a:spcBef>
                <a:spcPct val="0"/>
              </a:spcBef>
              <a:buFontTx/>
              <a:buNone/>
            </a:pPr>
            <a:r>
              <a:rPr lang="en-US" sz="2200" dirty="0"/>
              <a:t>	Among the most significant:</a:t>
            </a:r>
          </a:p>
          <a:p>
            <a:pPr algn="just" eaLnBrk="1" hangingPunct="1">
              <a:spcAft>
                <a:spcPct val="20000"/>
              </a:spcAft>
              <a:buFont typeface="Wingdings" pitchFamily="2" charset="2"/>
              <a:buChar char="Ø"/>
            </a:pPr>
            <a:r>
              <a:rPr lang="en-US" sz="2200" b="1" dirty="0"/>
              <a:t>1709</a:t>
            </a:r>
            <a:r>
              <a:rPr lang="en-US" sz="2200" dirty="0"/>
              <a:t>: </a:t>
            </a:r>
            <a:r>
              <a:rPr lang="en-US" sz="2200" b="1" dirty="0"/>
              <a:t>Nicholas Rowe</a:t>
            </a:r>
            <a:r>
              <a:rPr lang="en-US" sz="2200" dirty="0"/>
              <a:t> (famous Restoration dramatist) </a:t>
            </a:r>
          </a:p>
          <a:p>
            <a:pPr algn="just" eaLnBrk="1" hangingPunct="1">
              <a:spcAft>
                <a:spcPct val="20000"/>
              </a:spcAft>
              <a:buFont typeface="Wingdings" pitchFamily="2" charset="2"/>
              <a:buChar char="Ø"/>
            </a:pPr>
            <a:r>
              <a:rPr lang="en-US" sz="2200" b="1" dirty="0"/>
              <a:t>1725: Alexander Pope </a:t>
            </a:r>
            <a:r>
              <a:rPr lang="en-US" sz="2200" dirty="0"/>
              <a:t>editor </a:t>
            </a:r>
            <a:r>
              <a:rPr lang="en-US" sz="2200" b="1" dirty="0"/>
              <a:t>– </a:t>
            </a:r>
            <a:r>
              <a:rPr lang="en-US" sz="2200" dirty="0"/>
              <a:t>six volumes in</a:t>
            </a:r>
            <a:r>
              <a:rPr lang="en-US" sz="2200" i="1" dirty="0"/>
              <a:t> quarto – </a:t>
            </a:r>
            <a:r>
              <a:rPr lang="en-US" sz="2200" dirty="0"/>
              <a:t>Pope praised Shakespeare for being “</a:t>
            </a:r>
            <a:r>
              <a:rPr lang="en-US" sz="2200" i="1" dirty="0">
                <a:solidFill>
                  <a:srgbClr val="FF0000"/>
                </a:solidFill>
              </a:rPr>
              <a:t>not so much an imitator as an instrument of Nature</a:t>
            </a:r>
            <a:r>
              <a:rPr lang="en-US" sz="2200" dirty="0"/>
              <a:t>”, placing him above Homer – he perfected the subdivision of the long scenes and indicated the places of the action. </a:t>
            </a:r>
          </a:p>
          <a:p>
            <a:pPr algn="just" eaLnBrk="1" hangingPunct="1">
              <a:spcAft>
                <a:spcPct val="20000"/>
              </a:spcAft>
              <a:buFont typeface="Wingdings" pitchFamily="2" charset="2"/>
              <a:buChar char="Ø"/>
            </a:pPr>
            <a:r>
              <a:rPr lang="en-US" sz="2200" b="1" dirty="0"/>
              <a:t>1765: Samuel Johnson</a:t>
            </a:r>
            <a:r>
              <a:rPr lang="en-US" sz="2200" dirty="0"/>
              <a:t> editor – for him, Shakespeare shared pride of place with the Ancient writers </a:t>
            </a:r>
          </a:p>
          <a:p>
            <a:pPr algn="just" eaLnBrk="1" hangingPunct="1">
              <a:spcAft>
                <a:spcPct val="20000"/>
              </a:spcAft>
              <a:buFont typeface="Wingdings" pitchFamily="2" charset="2"/>
              <a:buChar char="Ø"/>
            </a:pPr>
            <a:r>
              <a:rPr lang="en-US" sz="2200" b="1" dirty="0"/>
              <a:t>1807: Thomas </a:t>
            </a:r>
            <a:r>
              <a:rPr lang="en-US" sz="2200" b="1" dirty="0" err="1"/>
              <a:t>Bowdler</a:t>
            </a:r>
            <a:r>
              <a:rPr lang="en-US" sz="2200" b="1" dirty="0"/>
              <a:t> – </a:t>
            </a:r>
            <a:r>
              <a:rPr lang="en-US" sz="2200" dirty="0"/>
              <a:t>first edition</a:t>
            </a:r>
            <a:r>
              <a:rPr lang="en-US" sz="2200" b="1" dirty="0"/>
              <a:t> </a:t>
            </a:r>
            <a:r>
              <a:rPr lang="en-US" sz="2200" dirty="0"/>
              <a:t>(in four volumes) of</a:t>
            </a:r>
            <a:r>
              <a:rPr lang="en-US" sz="2200" b="1" dirty="0"/>
              <a:t> </a:t>
            </a:r>
            <a:r>
              <a:rPr lang="en-US" sz="2200" b="1" i="1" dirty="0">
                <a:solidFill>
                  <a:srgbClr val="FF0000"/>
                </a:solidFill>
              </a:rPr>
              <a:t>The Family Shakespeare</a:t>
            </a:r>
            <a:r>
              <a:rPr lang="en-US" sz="2200" b="1" i="1" dirty="0"/>
              <a:t> </a:t>
            </a:r>
            <a:r>
              <a:rPr lang="en-US" sz="2200" i="1" dirty="0"/>
              <a:t>– </a:t>
            </a:r>
            <a:r>
              <a:rPr lang="en-US" sz="2200" dirty="0"/>
              <a:t>an edition purged of all words considered obscene – he claimed to make Shakespeare a more appropriate reading for 19</a:t>
            </a:r>
            <a:r>
              <a:rPr lang="en-US" sz="2200" baseline="30000" dirty="0"/>
              <a:t>th</a:t>
            </a:r>
            <a:r>
              <a:rPr lang="en-US" sz="2200" dirty="0"/>
              <a:t> century women and children – more fit for moral instruction.</a:t>
            </a:r>
          </a:p>
          <a:p>
            <a:pPr marL="1200150" lvl="3" indent="-342900" algn="just" eaLnBrk="1" hangingPunct="1">
              <a:spcAft>
                <a:spcPct val="20000"/>
              </a:spcAft>
              <a:buFont typeface="Wingdings" pitchFamily="2" charset="2"/>
              <a:buChar char="§"/>
            </a:pPr>
            <a:r>
              <a:rPr lang="en-US" sz="2200" b="1" i="1" dirty="0">
                <a:solidFill>
                  <a:srgbClr val="FF0000"/>
                </a:solidFill>
              </a:rPr>
              <a:t>To </a:t>
            </a:r>
            <a:r>
              <a:rPr lang="en-US" sz="2200" b="1" i="1" dirty="0" err="1">
                <a:solidFill>
                  <a:srgbClr val="FF0000"/>
                </a:solidFill>
              </a:rPr>
              <a:t>bowdlerise</a:t>
            </a:r>
            <a:r>
              <a:rPr lang="en-US" sz="2200" b="1" i="1" dirty="0">
                <a:solidFill>
                  <a:srgbClr val="FF0000"/>
                </a:solidFill>
              </a:rPr>
              <a:t> </a:t>
            </a:r>
            <a:r>
              <a:rPr lang="en-US" sz="2200" dirty="0"/>
              <a:t>has come to refer to the practice of purging a text of its more licentious expressions (=censorship)</a:t>
            </a:r>
            <a:endParaRPr lang="en-US" sz="2200" b="1" dirty="0"/>
          </a:p>
          <a:p>
            <a:pPr algn="just" eaLnBrk="1" hangingPunct="1">
              <a:spcAft>
                <a:spcPct val="20000"/>
              </a:spcAft>
              <a:buFont typeface="Wingdings" pitchFamily="2" charset="2"/>
              <a:buChar char="Ø"/>
            </a:pPr>
            <a:endParaRPr lang="en-US" sz="22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2291">
                                            <p:txEl>
                                              <p:pRg st="2" end="2"/>
                                            </p:txEl>
                                          </p:spTgt>
                                        </p:tgtEl>
                                        <p:attrNameLst>
                                          <p:attrName>style.visibility</p:attrName>
                                        </p:attrNameLst>
                                      </p:cBhvr>
                                      <p:to>
                                        <p:strVal val="visible"/>
                                      </p:to>
                                    </p:set>
                                    <p:anim calcmode="lin" valueType="num">
                                      <p:cBhvr additive="base">
                                        <p:cTn id="7" dur="500" fill="hold"/>
                                        <p:tgtEl>
                                          <p:spTgt spid="12291">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29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nodeType="clickEffect">
                                  <p:stCondLst>
                                    <p:cond delay="0"/>
                                  </p:stCondLst>
                                  <p:childTnLst>
                                    <p:set>
                                      <p:cBhvr>
                                        <p:cTn id="12" dur="1" fill="hold">
                                          <p:stCondLst>
                                            <p:cond delay="0"/>
                                          </p:stCondLst>
                                        </p:cTn>
                                        <p:tgtEl>
                                          <p:spTgt spid="12291">
                                            <p:txEl>
                                              <p:pRg st="3" end="3"/>
                                            </p:txEl>
                                          </p:spTgt>
                                        </p:tgtEl>
                                        <p:attrNameLst>
                                          <p:attrName>style.visibility</p:attrName>
                                        </p:attrNameLst>
                                      </p:cBhvr>
                                      <p:to>
                                        <p:strVal val="visible"/>
                                      </p:to>
                                    </p:set>
                                    <p:anim to="" calcmode="lin" valueType="num">
                                      <p:cBhvr>
                                        <p:cTn id="13" dur="1" fill="hold"/>
                                        <p:tgtEl>
                                          <p:spTgt spid="12291">
                                            <p:txEl>
                                              <p:pRg st="3" end="3"/>
                                            </p:txEl>
                                          </p:spTgt>
                                        </p:tgtEl>
                                        <p:attrNameLst>
                                          <p:attrName/>
                                        </p:attrNameLst>
                                      </p:cBhvr>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nodeType="clickEffect">
                                  <p:stCondLst>
                                    <p:cond delay="0"/>
                                  </p:stCondLst>
                                  <p:childTnLst>
                                    <p:set>
                                      <p:cBhvr>
                                        <p:cTn id="17" dur="1" fill="hold">
                                          <p:stCondLst>
                                            <p:cond delay="0"/>
                                          </p:stCondLst>
                                        </p:cTn>
                                        <p:tgtEl>
                                          <p:spTgt spid="12291">
                                            <p:txEl>
                                              <p:pRg st="4" end="4"/>
                                            </p:txEl>
                                          </p:spTgt>
                                        </p:tgtEl>
                                        <p:attrNameLst>
                                          <p:attrName>style.visibility</p:attrName>
                                        </p:attrNameLst>
                                      </p:cBhvr>
                                      <p:to>
                                        <p:strVal val="visible"/>
                                      </p:to>
                                    </p:set>
                                    <p:anim to="" calcmode="lin" valueType="num">
                                      <p:cBhvr>
                                        <p:cTn id="18" dur="1" fill="hold"/>
                                        <p:tgtEl>
                                          <p:spTgt spid="12291">
                                            <p:txEl>
                                              <p:pRg st="4" end="4"/>
                                            </p:txEl>
                                          </p:spTgt>
                                        </p:tgtEl>
                                        <p:attrNameLst>
                                          <p:attrName/>
                                        </p:attrNameLst>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nodeType="clickEffect">
                                  <p:stCondLst>
                                    <p:cond delay="0"/>
                                  </p:stCondLst>
                                  <p:childTnLst>
                                    <p:set>
                                      <p:cBhvr>
                                        <p:cTn id="22" dur="1" fill="hold">
                                          <p:stCondLst>
                                            <p:cond delay="0"/>
                                          </p:stCondLst>
                                        </p:cTn>
                                        <p:tgtEl>
                                          <p:spTgt spid="12291">
                                            <p:txEl>
                                              <p:pRg st="5" end="5"/>
                                            </p:txEl>
                                          </p:spTgt>
                                        </p:tgtEl>
                                        <p:attrNameLst>
                                          <p:attrName>style.visibility</p:attrName>
                                        </p:attrNameLst>
                                      </p:cBhvr>
                                      <p:to>
                                        <p:strVal val="visible"/>
                                      </p:to>
                                    </p:set>
                                    <p:anim to="" calcmode="lin" valueType="num">
                                      <p:cBhvr>
                                        <p:cTn id="23" dur="1" fill="hold"/>
                                        <p:tgtEl>
                                          <p:spTgt spid="12291">
                                            <p:txEl>
                                              <p:pRg st="5" end="5"/>
                                            </p:txEl>
                                          </p:spTgt>
                                        </p:tgtEl>
                                        <p:attrNameLst>
                                          <p:attrName/>
                                        </p:attrNameLst>
                                      </p:cBhvr>
                                    </p:anim>
                                  </p:childTnLst>
                                </p:cTn>
                              </p:par>
                            </p:childTnLst>
                          </p:cTn>
                        </p:par>
                      </p:childTnLst>
                    </p:cTn>
                  </p:par>
                  <p:par>
                    <p:cTn id="24" fill="hold">
                      <p:stCondLst>
                        <p:cond delay="indefinite"/>
                      </p:stCondLst>
                      <p:childTnLst>
                        <p:par>
                          <p:cTn id="25" fill="hold">
                            <p:stCondLst>
                              <p:cond delay="0"/>
                            </p:stCondLst>
                            <p:childTnLst>
                              <p:par>
                                <p:cTn id="26" presetID="24" presetClass="entr" presetSubtype="0" fill="hold" nodeType="clickEffect">
                                  <p:stCondLst>
                                    <p:cond delay="0"/>
                                  </p:stCondLst>
                                  <p:childTnLst>
                                    <p:set>
                                      <p:cBhvr>
                                        <p:cTn id="27" dur="1" fill="hold">
                                          <p:stCondLst>
                                            <p:cond delay="0"/>
                                          </p:stCondLst>
                                        </p:cTn>
                                        <p:tgtEl>
                                          <p:spTgt spid="12291">
                                            <p:txEl>
                                              <p:pRg st="6" end="6"/>
                                            </p:txEl>
                                          </p:spTgt>
                                        </p:tgtEl>
                                        <p:attrNameLst>
                                          <p:attrName>style.visibility</p:attrName>
                                        </p:attrNameLst>
                                      </p:cBhvr>
                                      <p:to>
                                        <p:strVal val="visible"/>
                                      </p:to>
                                    </p:set>
                                    <p:anim to="" calcmode="lin" valueType="num">
                                      <p:cBhvr>
                                        <p:cTn id="28" dur="1" fill="hold"/>
                                        <p:tgtEl>
                                          <p:spTgt spid="12291">
                                            <p:txEl>
                                              <p:pRg st="6" end="6"/>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9" name="Rectangle 3"/>
          <p:cNvSpPr>
            <a:spLocks noGrp="1" noChangeArrowheads="1"/>
          </p:cNvSpPr>
          <p:nvPr>
            <p:ph type="body" idx="1"/>
          </p:nvPr>
        </p:nvSpPr>
        <p:spPr>
          <a:xfrm>
            <a:off x="609600" y="457200"/>
            <a:ext cx="8077200" cy="6019800"/>
          </a:xfrm>
        </p:spPr>
        <p:txBody>
          <a:bodyPr>
            <a:noAutofit/>
          </a:bodyPr>
          <a:lstStyle/>
          <a:p>
            <a:pPr algn="just" eaLnBrk="1" hangingPunct="1">
              <a:spcAft>
                <a:spcPct val="20000"/>
              </a:spcAft>
              <a:buFont typeface="Wingdings" pitchFamily="2" charset="2"/>
              <a:buChar char="§"/>
            </a:pPr>
            <a:r>
              <a:rPr lang="en-US" sz="2500" dirty="0"/>
              <a:t>The 18th century raised Shakespeare to the status of </a:t>
            </a:r>
            <a:r>
              <a:rPr lang="en-US" sz="2500" b="1" dirty="0"/>
              <a:t>national genius </a:t>
            </a:r>
            <a:r>
              <a:rPr lang="en-US" sz="2500" dirty="0"/>
              <a:t>– a </a:t>
            </a:r>
            <a:r>
              <a:rPr lang="en-US" sz="2500" b="1" dirty="0"/>
              <a:t>cultural myth.</a:t>
            </a:r>
          </a:p>
          <a:p>
            <a:pPr algn="just" eaLnBrk="1" hangingPunct="1">
              <a:spcAft>
                <a:spcPct val="20000"/>
              </a:spcAft>
              <a:buFont typeface="Wingdings" pitchFamily="2" charset="2"/>
              <a:buChar char="§"/>
            </a:pPr>
            <a:r>
              <a:rPr lang="en-US" sz="2500" dirty="0"/>
              <a:t>The </a:t>
            </a:r>
            <a:r>
              <a:rPr lang="en-US" sz="2500" b="1" dirty="0">
                <a:solidFill>
                  <a:srgbClr val="FF0000"/>
                </a:solidFill>
              </a:rPr>
              <a:t>cult of Shakespeare</a:t>
            </a:r>
            <a:r>
              <a:rPr lang="en-US" sz="2500" dirty="0">
                <a:solidFill>
                  <a:srgbClr val="FF0000"/>
                </a:solidFill>
              </a:rPr>
              <a:t> </a:t>
            </a:r>
            <a:r>
              <a:rPr lang="en-US" sz="2500" dirty="0"/>
              <a:t>was established, however, by </a:t>
            </a:r>
            <a:r>
              <a:rPr lang="en-US" sz="2500" b="1" dirty="0">
                <a:solidFill>
                  <a:srgbClr val="FF0000"/>
                </a:solidFill>
              </a:rPr>
              <a:t>the Romantics</a:t>
            </a:r>
            <a:r>
              <a:rPr lang="en-US" sz="2500" b="1" dirty="0"/>
              <a:t> – </a:t>
            </a:r>
            <a:r>
              <a:rPr lang="en-US" sz="2500" dirty="0"/>
              <a:t> they worshipped him as an original genius, the </a:t>
            </a:r>
            <a:r>
              <a:rPr lang="en-US" sz="2500" b="1" dirty="0"/>
              <a:t>poet-prophet-bard</a:t>
            </a:r>
            <a:r>
              <a:rPr lang="en-US" sz="2500" dirty="0"/>
              <a:t> unsurpassed by any other writer.</a:t>
            </a:r>
          </a:p>
          <a:p>
            <a:pPr algn="just" eaLnBrk="1" hangingPunct="1">
              <a:spcAft>
                <a:spcPct val="20000"/>
              </a:spcAft>
              <a:buFont typeface="Wingdings" pitchFamily="2" charset="2"/>
              <a:buChar char="§"/>
            </a:pPr>
            <a:r>
              <a:rPr lang="en-US" sz="2500" dirty="0"/>
              <a:t>His works were “</a:t>
            </a:r>
            <a:r>
              <a:rPr lang="en-US" sz="2500" i="1" dirty="0">
                <a:solidFill>
                  <a:srgbClr val="FF0000"/>
                </a:solidFill>
              </a:rPr>
              <a:t>not as those of other men, simply and merely great works of art; but […] also </a:t>
            </a:r>
            <a:r>
              <a:rPr lang="en-US" sz="2500" b="1" i="1" dirty="0">
                <a:solidFill>
                  <a:srgbClr val="FF0000"/>
                </a:solidFill>
              </a:rPr>
              <a:t>like</a:t>
            </a:r>
            <a:r>
              <a:rPr lang="en-US" sz="2500" i="1" dirty="0">
                <a:solidFill>
                  <a:srgbClr val="FF0000"/>
                </a:solidFill>
              </a:rPr>
              <a:t> </a:t>
            </a:r>
            <a:r>
              <a:rPr lang="en-US" sz="2500" b="1" i="1" dirty="0">
                <a:solidFill>
                  <a:srgbClr val="FF0000"/>
                </a:solidFill>
              </a:rPr>
              <a:t>the phenomena of nature</a:t>
            </a:r>
            <a:r>
              <a:rPr lang="en-US" sz="2500" i="1" dirty="0">
                <a:solidFill>
                  <a:srgbClr val="FF0000"/>
                </a:solidFill>
              </a:rPr>
              <a:t>, like the sun and the sea, the stars and the flowers; like frost and snow, rain and dew, hail-storm and thunder, […] to be studied with entire submission of our own faculties</a:t>
            </a:r>
            <a:r>
              <a:rPr lang="en-US" sz="2500" dirty="0"/>
              <a:t>” (</a:t>
            </a:r>
            <a:r>
              <a:rPr lang="en-US" sz="2500" b="1" dirty="0"/>
              <a:t>Thomas de </a:t>
            </a:r>
            <a:r>
              <a:rPr lang="en-US" sz="2500" b="1" dirty="0" err="1"/>
              <a:t>Quincey</a:t>
            </a:r>
            <a:r>
              <a:rPr lang="en-US" sz="2500" dirty="0"/>
              <a:t>, “On the Knocking of the Gate in </a:t>
            </a:r>
            <a:r>
              <a:rPr lang="en-US" sz="2500" i="1" dirty="0"/>
              <a:t>Macbeth</a:t>
            </a:r>
            <a:r>
              <a:rPr lang="en-US" sz="2500" dirty="0"/>
              <a:t>”, 1823). </a:t>
            </a:r>
          </a:p>
          <a:p>
            <a:pPr algn="just" eaLnBrk="1" hangingPunct="1">
              <a:spcAft>
                <a:spcPct val="20000"/>
              </a:spcAft>
              <a:buFont typeface="Wingdings" pitchFamily="2" charset="2"/>
              <a:buChar char="§"/>
            </a:pPr>
            <a:r>
              <a:rPr lang="en-US" sz="2500" dirty="0"/>
              <a:t>Later, </a:t>
            </a:r>
            <a:r>
              <a:rPr lang="en-US" sz="2500" b="1" dirty="0"/>
              <a:t>George Bernard Shaw</a:t>
            </a:r>
            <a:r>
              <a:rPr lang="en-US" sz="2500" dirty="0"/>
              <a:t> was to refer to this adulation (excessive, in his opinion) by the term </a:t>
            </a:r>
            <a:r>
              <a:rPr lang="en-US" sz="2500" b="1" dirty="0" err="1">
                <a:solidFill>
                  <a:srgbClr val="FF0000"/>
                </a:solidFill>
              </a:rPr>
              <a:t>bardolatry</a:t>
            </a:r>
            <a:r>
              <a:rPr lang="en-US" sz="2500" b="1" dirty="0"/>
              <a:t>.</a:t>
            </a:r>
            <a:endParaRPr lang="en-US" sz="2500" dirty="0"/>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 calcmode="lin" valueType="num">
                                      <p:cBhvr>
                                        <p:cTn id="7" dur="1000" fill="hold"/>
                                        <p:tgtEl>
                                          <p:spTgt spid="14339">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1433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4339">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4339">
                                            <p:txEl>
                                              <p:pRg st="1" end="1"/>
                                            </p:txEl>
                                          </p:spTgt>
                                        </p:tgtEl>
                                        <p:attrNameLst>
                                          <p:attrName>style.visibility</p:attrName>
                                        </p:attrNameLst>
                                      </p:cBhvr>
                                      <p:to>
                                        <p:strVal val="visible"/>
                                      </p:to>
                                    </p:set>
                                    <p:anim calcmode="lin" valueType="num">
                                      <p:cBhvr>
                                        <p:cTn id="14" dur="1000" fill="hold"/>
                                        <p:tgtEl>
                                          <p:spTgt spid="14339">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14339">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14339">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0" presetClass="entr" presetSubtype="0" decel="100000" fill="hold" grpId="0" nodeType="clickEffect">
                                  <p:stCondLst>
                                    <p:cond delay="0"/>
                                  </p:stCondLst>
                                  <p:childTnLst>
                                    <p:set>
                                      <p:cBhvr>
                                        <p:cTn id="20" dur="1" fill="hold">
                                          <p:stCondLst>
                                            <p:cond delay="0"/>
                                          </p:stCondLst>
                                        </p:cTn>
                                        <p:tgtEl>
                                          <p:spTgt spid="14339">
                                            <p:txEl>
                                              <p:pRg st="2" end="2"/>
                                            </p:txEl>
                                          </p:spTgt>
                                        </p:tgtEl>
                                        <p:attrNameLst>
                                          <p:attrName>style.visibility</p:attrName>
                                        </p:attrNameLst>
                                      </p:cBhvr>
                                      <p:to>
                                        <p:strVal val="visible"/>
                                      </p:to>
                                    </p:set>
                                    <p:anim calcmode="lin" valueType="num">
                                      <p:cBhvr>
                                        <p:cTn id="21" dur="1000" fill="hold"/>
                                        <p:tgtEl>
                                          <p:spTgt spid="14339">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14339">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14339">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4339">
                                            <p:txEl>
                                              <p:pRg st="3" end="3"/>
                                            </p:txEl>
                                          </p:spTgt>
                                        </p:tgtEl>
                                        <p:attrNameLst>
                                          <p:attrName>style.visibility</p:attrName>
                                        </p:attrNameLst>
                                      </p:cBhvr>
                                      <p:to>
                                        <p:strVal val="visible"/>
                                      </p:to>
                                    </p:set>
                                    <p:anim calcmode="lin" valueType="num">
                                      <p:cBhvr>
                                        <p:cTn id="28" dur="1000" fill="hold"/>
                                        <p:tgtEl>
                                          <p:spTgt spid="14339">
                                            <p:txEl>
                                              <p:pRg st="3" end="3"/>
                                            </p:txEl>
                                          </p:spTgt>
                                        </p:tgtEl>
                                        <p:attrNameLst>
                                          <p:attrName>ppt_w</p:attrName>
                                        </p:attrNameLst>
                                      </p:cBhvr>
                                      <p:tavLst>
                                        <p:tav tm="0">
                                          <p:val>
                                            <p:strVal val="#ppt_w+.3"/>
                                          </p:val>
                                        </p:tav>
                                        <p:tav tm="100000">
                                          <p:val>
                                            <p:strVal val="#ppt_w"/>
                                          </p:val>
                                        </p:tav>
                                      </p:tavLst>
                                    </p:anim>
                                    <p:anim calcmode="lin" valueType="num">
                                      <p:cBhvr>
                                        <p:cTn id="29" dur="1000" fill="hold"/>
                                        <p:tgtEl>
                                          <p:spTgt spid="14339">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143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304800" y="152400"/>
            <a:ext cx="8610600" cy="990600"/>
          </a:xfrm>
        </p:spPr>
        <p:txBody>
          <a:bodyPr>
            <a:normAutofit fontScale="90000"/>
          </a:bodyPr>
          <a:lstStyle/>
          <a:p>
            <a:br>
              <a:rPr lang="en-US" sz="2400" b="1" dirty="0"/>
            </a:br>
            <a:r>
              <a:rPr lang="en-US" sz="2400" b="1" dirty="0"/>
              <a:t>Shakespeare’s centrality in the literary canon. What makes Shakespeare a writer “not of an age, but for all time” (Ben Jonson)?</a:t>
            </a:r>
            <a:br>
              <a:rPr lang="en-US" sz="2400" b="1" dirty="0"/>
            </a:br>
            <a:br>
              <a:rPr lang="en-US" sz="2400" dirty="0"/>
            </a:br>
            <a:endParaRPr lang="en-US" sz="2400" dirty="0"/>
          </a:p>
        </p:txBody>
      </p:sp>
      <p:sp>
        <p:nvSpPr>
          <p:cNvPr id="15363" name="Rectangle 3"/>
          <p:cNvSpPr>
            <a:spLocks noGrp="1" noChangeArrowheads="1"/>
          </p:cNvSpPr>
          <p:nvPr>
            <p:ph type="body" idx="1"/>
          </p:nvPr>
        </p:nvSpPr>
        <p:spPr>
          <a:xfrm>
            <a:off x="0" y="990600"/>
            <a:ext cx="8915400" cy="5867400"/>
          </a:xfrm>
        </p:spPr>
        <p:txBody>
          <a:bodyPr>
            <a:noAutofit/>
          </a:bodyPr>
          <a:lstStyle/>
          <a:p>
            <a:pPr marL="609600" indent="-609600" algn="just" eaLnBrk="1" hangingPunct="1">
              <a:spcBef>
                <a:spcPts val="0"/>
              </a:spcBef>
              <a:spcAft>
                <a:spcPts val="0"/>
              </a:spcAft>
              <a:buFontTx/>
              <a:buNone/>
              <a:defRPr/>
            </a:pPr>
            <a:r>
              <a:rPr lang="en-US" sz="2000" b="1" dirty="0"/>
              <a:t>A. </a:t>
            </a:r>
            <a:r>
              <a:rPr lang="en-US" sz="2000" dirty="0"/>
              <a:t>The </a:t>
            </a:r>
            <a:r>
              <a:rPr lang="en-US" sz="2000" b="1" dirty="0"/>
              <a:t>VARIETY</a:t>
            </a:r>
            <a:r>
              <a:rPr lang="en-US" sz="2000" dirty="0"/>
              <a:t> of his work – he was a master of every contemporary dramatic form</a:t>
            </a:r>
          </a:p>
          <a:p>
            <a:pPr lvl="1" algn="just" eaLnBrk="1" hangingPunct="1">
              <a:spcBef>
                <a:spcPts val="0"/>
              </a:spcBef>
              <a:spcAft>
                <a:spcPts val="0"/>
              </a:spcAft>
              <a:buFont typeface="Wingdings" pitchFamily="2" charset="2"/>
              <a:buChar char="Ø"/>
              <a:defRPr/>
            </a:pPr>
            <a:r>
              <a:rPr lang="en-US" sz="2000" dirty="0"/>
              <a:t>Extremely diverse range of subjects, most of them re-workings and adaptations from a variety of ancient, medieval and contemporary sources – English, Italian, and French.</a:t>
            </a:r>
          </a:p>
          <a:p>
            <a:pPr marL="609600" indent="-609600" algn="just" eaLnBrk="1" hangingPunct="1">
              <a:spcBef>
                <a:spcPts val="0"/>
              </a:spcBef>
              <a:spcAft>
                <a:spcPts val="0"/>
              </a:spcAft>
              <a:buFontTx/>
              <a:buNone/>
              <a:defRPr/>
            </a:pPr>
            <a:r>
              <a:rPr lang="en-US" sz="2000" b="1" dirty="0"/>
              <a:t>B. </a:t>
            </a:r>
            <a:r>
              <a:rPr lang="en-US" sz="2000" dirty="0"/>
              <a:t>His </a:t>
            </a:r>
            <a:r>
              <a:rPr lang="en-US" sz="2000" b="1" dirty="0"/>
              <a:t>inventiveness</a:t>
            </a:r>
            <a:r>
              <a:rPr lang="en-US" sz="2000" dirty="0"/>
              <a:t> and </a:t>
            </a:r>
            <a:r>
              <a:rPr lang="en-US" sz="2000" b="1" dirty="0"/>
              <a:t>imagination</a:t>
            </a:r>
            <a:r>
              <a:rPr lang="en-US" sz="2000" dirty="0"/>
              <a:t> were invested not in the plots, but in the </a:t>
            </a:r>
            <a:r>
              <a:rPr lang="en-US" sz="2000" b="1" dirty="0"/>
              <a:t>creation of CHARACTERS</a:t>
            </a:r>
            <a:r>
              <a:rPr lang="en-US" sz="2000" dirty="0"/>
              <a:t> and the exploration of their mind and heart</a:t>
            </a:r>
          </a:p>
          <a:p>
            <a:pPr lvl="1" algn="just" eaLnBrk="1" hangingPunct="1">
              <a:spcBef>
                <a:spcPts val="0"/>
              </a:spcBef>
              <a:spcAft>
                <a:spcPts val="0"/>
              </a:spcAft>
              <a:buFont typeface="Wingdings" pitchFamily="2" charset="2"/>
              <a:buChar char="Ø"/>
              <a:defRPr/>
            </a:pPr>
            <a:r>
              <a:rPr lang="en-US" sz="2000" dirty="0"/>
              <a:t>Every character – major or minor – has a consistent individuality and is credible and convincing, irrespective of the register in which they are conceived – tragic or comic, sublime or burlesque, romantic or trivial</a:t>
            </a:r>
          </a:p>
          <a:p>
            <a:pPr lvl="1" algn="just" eaLnBrk="1" hangingPunct="1">
              <a:spcBef>
                <a:spcPts val="0"/>
              </a:spcBef>
              <a:spcAft>
                <a:spcPts val="0"/>
              </a:spcAft>
              <a:buFont typeface="Wingdings" pitchFamily="2" charset="2"/>
              <a:buChar char="Ø"/>
              <a:defRPr/>
            </a:pPr>
            <a:r>
              <a:rPr lang="en-US" sz="2000" dirty="0"/>
              <a:t>Extraordinary </a:t>
            </a:r>
            <a:r>
              <a:rPr lang="en-US" sz="2000" b="1" dirty="0"/>
              <a:t>insight into human nature</a:t>
            </a:r>
            <a:r>
              <a:rPr lang="en-US" sz="2000" dirty="0"/>
              <a:t>, deep understanding of humanity – he gives dramatic shape to a wide range of feelings, states of mind, moral attitudes, and experiences </a:t>
            </a:r>
          </a:p>
          <a:p>
            <a:pPr marL="0" lvl="1" indent="0" algn="just" eaLnBrk="1" hangingPunct="1">
              <a:spcBef>
                <a:spcPts val="0"/>
              </a:spcBef>
              <a:spcAft>
                <a:spcPts val="0"/>
              </a:spcAft>
              <a:buFontTx/>
              <a:buNone/>
              <a:defRPr/>
            </a:pPr>
            <a:r>
              <a:rPr lang="en-US" sz="2000" b="1" dirty="0"/>
              <a:t>C.</a:t>
            </a:r>
            <a:r>
              <a:rPr lang="en-US" sz="2000" dirty="0"/>
              <a:t> The extraordinary command of </a:t>
            </a:r>
            <a:r>
              <a:rPr lang="en-US" sz="2000" b="1" dirty="0"/>
              <a:t>LANGUAGE</a:t>
            </a:r>
            <a:r>
              <a:rPr lang="en-US" sz="2000" dirty="0"/>
              <a:t>, according to the dramatic necessity </a:t>
            </a:r>
          </a:p>
          <a:p>
            <a:pPr lvl="1" algn="just" eaLnBrk="1" hangingPunct="1">
              <a:spcBef>
                <a:spcPts val="0"/>
              </a:spcBef>
              <a:spcAft>
                <a:spcPts val="0"/>
              </a:spcAft>
              <a:buFont typeface="Wingdings" pitchFamily="2" charset="2"/>
              <a:buChar char="Ø"/>
              <a:defRPr/>
            </a:pPr>
            <a:r>
              <a:rPr lang="en-US" sz="2000" dirty="0"/>
              <a:t>An astonishing variety of styles and registers – from the sublime accents of pure poetry in the great blank verse soliloquies to the prose speech of simple folk, craftsmen or servants, in plain, sometimes even trivial, language – perfect adequacy of the language to the character’s moral nature and to the </a:t>
            </a:r>
            <a:r>
              <a:rPr lang="en-US" sz="2000" dirty="0" err="1"/>
              <a:t>dramatised</a:t>
            </a:r>
            <a:r>
              <a:rPr lang="en-US" sz="2000" dirty="0"/>
              <a:t> experience or emotion.</a:t>
            </a:r>
          </a:p>
          <a:p>
            <a:pPr lvl="1" algn="just" eaLnBrk="1" hangingPunct="1">
              <a:spcBef>
                <a:spcPts val="0"/>
              </a:spcBef>
              <a:spcAft>
                <a:spcPts val="0"/>
              </a:spcAft>
              <a:buFont typeface="Wingdings" pitchFamily="2" charset="2"/>
              <a:buChar char="Ø"/>
              <a:defRPr/>
            </a:pPr>
            <a:endParaRPr lang="en-US" sz="2000" dirty="0"/>
          </a:p>
          <a:p>
            <a:pPr marL="609600" indent="-609600" algn="just" eaLnBrk="1" hangingPunct="1">
              <a:spcAft>
                <a:spcPct val="20000"/>
              </a:spcAft>
              <a:buFontTx/>
              <a:buNone/>
              <a:defRPr/>
            </a:pPr>
            <a:endParaRPr lang="en-US" sz="2000" dirty="0"/>
          </a:p>
          <a:p>
            <a:pPr marL="609600" indent="-609600" algn="just" eaLnBrk="1" hangingPunct="1">
              <a:spcAft>
                <a:spcPct val="20000"/>
              </a:spcAft>
              <a:buFontTx/>
              <a:buNone/>
              <a:defRPr/>
            </a:pPr>
            <a:endParaRPr lang="en-US"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diamond(in)">
                                      <p:cBhvr>
                                        <p:cTn id="7" dur="500"/>
                                        <p:tgtEl>
                                          <p:spTgt spid="153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15363">
                                            <p:txEl>
                                              <p:pRg st="1" end="1"/>
                                            </p:txEl>
                                          </p:spTgt>
                                        </p:tgtEl>
                                        <p:attrNameLst>
                                          <p:attrName>style.visibility</p:attrName>
                                        </p:attrNameLst>
                                      </p:cBhvr>
                                      <p:to>
                                        <p:strVal val="visible"/>
                                      </p:to>
                                    </p:set>
                                    <p:animEffect transition="in" filter="slide(fromBottom)">
                                      <p:cBhvr>
                                        <p:cTn id="12" dur="500"/>
                                        <p:tgtEl>
                                          <p:spTgt spid="1536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5363">
                                            <p:txEl>
                                              <p:pRg st="2" end="2"/>
                                            </p:txEl>
                                          </p:spTgt>
                                        </p:tgtEl>
                                        <p:attrNameLst>
                                          <p:attrName>style.visibility</p:attrName>
                                        </p:attrNameLst>
                                      </p:cBhvr>
                                      <p:to>
                                        <p:strVal val="visible"/>
                                      </p:to>
                                    </p:set>
                                    <p:animEffect transition="in" filter="diamond(in)">
                                      <p:cBhvr>
                                        <p:cTn id="17" dur="500"/>
                                        <p:tgtEl>
                                          <p:spTgt spid="1536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15363">
                                            <p:txEl>
                                              <p:pRg st="3" end="3"/>
                                            </p:txEl>
                                          </p:spTgt>
                                        </p:tgtEl>
                                        <p:attrNameLst>
                                          <p:attrName>style.visibility</p:attrName>
                                        </p:attrNameLst>
                                      </p:cBhvr>
                                      <p:to>
                                        <p:strVal val="visible"/>
                                      </p:to>
                                    </p:set>
                                    <p:animEffect transition="in" filter="diamond(in)">
                                      <p:cBhvr>
                                        <p:cTn id="22" dur="500"/>
                                        <p:tgtEl>
                                          <p:spTgt spid="1536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15363">
                                            <p:txEl>
                                              <p:pRg st="4" end="4"/>
                                            </p:txEl>
                                          </p:spTgt>
                                        </p:tgtEl>
                                        <p:attrNameLst>
                                          <p:attrName>style.visibility</p:attrName>
                                        </p:attrNameLst>
                                      </p:cBhvr>
                                      <p:to>
                                        <p:strVal val="visible"/>
                                      </p:to>
                                    </p:set>
                                    <p:animEffect transition="in" filter="diamond(in)">
                                      <p:cBhvr>
                                        <p:cTn id="27" dur="500"/>
                                        <p:tgtEl>
                                          <p:spTgt spid="1536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8" presetClass="entr" presetSubtype="16" fill="hold" nodeType="clickEffect">
                                  <p:stCondLst>
                                    <p:cond delay="0"/>
                                  </p:stCondLst>
                                  <p:childTnLst>
                                    <p:set>
                                      <p:cBhvr>
                                        <p:cTn id="31" dur="1" fill="hold">
                                          <p:stCondLst>
                                            <p:cond delay="0"/>
                                          </p:stCondLst>
                                        </p:cTn>
                                        <p:tgtEl>
                                          <p:spTgt spid="15363">
                                            <p:txEl>
                                              <p:pRg st="5" end="5"/>
                                            </p:txEl>
                                          </p:spTgt>
                                        </p:tgtEl>
                                        <p:attrNameLst>
                                          <p:attrName>style.visibility</p:attrName>
                                        </p:attrNameLst>
                                      </p:cBhvr>
                                      <p:to>
                                        <p:strVal val="visible"/>
                                      </p:to>
                                    </p:set>
                                    <p:animEffect transition="in" filter="diamond(in)">
                                      <p:cBhvr>
                                        <p:cTn id="32" dur="500"/>
                                        <p:tgtEl>
                                          <p:spTgt spid="1536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8" presetClass="entr" presetSubtype="16" fill="hold" nodeType="clickEffect">
                                  <p:stCondLst>
                                    <p:cond delay="0"/>
                                  </p:stCondLst>
                                  <p:childTnLst>
                                    <p:set>
                                      <p:cBhvr>
                                        <p:cTn id="36" dur="1" fill="hold">
                                          <p:stCondLst>
                                            <p:cond delay="0"/>
                                          </p:stCondLst>
                                        </p:cTn>
                                        <p:tgtEl>
                                          <p:spTgt spid="15363">
                                            <p:txEl>
                                              <p:pRg st="6" end="6"/>
                                            </p:txEl>
                                          </p:spTgt>
                                        </p:tgtEl>
                                        <p:attrNameLst>
                                          <p:attrName>style.visibility</p:attrName>
                                        </p:attrNameLst>
                                      </p:cBhvr>
                                      <p:to>
                                        <p:strVal val="visible"/>
                                      </p:to>
                                    </p:set>
                                    <p:animEffect transition="in" filter="diamond(in)">
                                      <p:cBhvr>
                                        <p:cTn id="37" dur="500"/>
                                        <p:tgtEl>
                                          <p:spTgt spid="1536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8851" name="Rectangle 3"/>
          <p:cNvSpPr>
            <a:spLocks noGrp="1" noChangeArrowheads="1"/>
          </p:cNvSpPr>
          <p:nvPr>
            <p:ph type="body" idx="1"/>
          </p:nvPr>
        </p:nvSpPr>
        <p:spPr>
          <a:xfrm>
            <a:off x="381000" y="609600"/>
            <a:ext cx="8382000" cy="6248400"/>
          </a:xfrm>
        </p:spPr>
        <p:txBody>
          <a:bodyPr>
            <a:noAutofit/>
          </a:bodyPr>
          <a:lstStyle/>
          <a:p>
            <a:pPr algn="just" eaLnBrk="1" hangingPunct="1">
              <a:spcAft>
                <a:spcPct val="20000"/>
              </a:spcAft>
              <a:buFont typeface="Wingdings" pitchFamily="2" charset="2"/>
              <a:buChar char="Ø"/>
            </a:pPr>
            <a:r>
              <a:rPr lang="en-US" sz="2200" b="1" dirty="0"/>
              <a:t>Harold Bloom</a:t>
            </a:r>
            <a:r>
              <a:rPr lang="en-US" sz="2200" dirty="0"/>
              <a:t> (</a:t>
            </a:r>
            <a:r>
              <a:rPr lang="en-US" sz="2200" i="1" dirty="0"/>
              <a:t>The Western Canon. The Books and School of the Ages</a:t>
            </a:r>
            <a:r>
              <a:rPr lang="en-US" sz="2200" dirty="0"/>
              <a:t>, 1994): Shakespeare IS the canon – there is a difference in both </a:t>
            </a:r>
            <a:r>
              <a:rPr lang="en-US" sz="2200" b="1" dirty="0"/>
              <a:t>kind</a:t>
            </a:r>
            <a:r>
              <a:rPr lang="en-US" sz="2200" dirty="0"/>
              <a:t> and </a:t>
            </a:r>
            <a:r>
              <a:rPr lang="en-US" sz="2200" b="1" dirty="0"/>
              <a:t>degree</a:t>
            </a:r>
            <a:r>
              <a:rPr lang="en-US" sz="2200" dirty="0"/>
              <a:t> between Shakespeare and all the other writers. </a:t>
            </a:r>
          </a:p>
          <a:p>
            <a:pPr lvl="1" algn="just" eaLnBrk="1" hangingPunct="1">
              <a:spcAft>
                <a:spcPct val="20000"/>
              </a:spcAft>
            </a:pPr>
            <a:r>
              <a:rPr lang="en-US" sz="2200" dirty="0"/>
              <a:t>His creation: more comprehensive than that of Dante – a “Human Comedy” free of the latter’s theological allegories, free of any religious or moral ideology, of metaphysics, ethical or political theory (except, Bloom says, that attributed to him by critics), therefore </a:t>
            </a:r>
            <a:r>
              <a:rPr lang="en-US" sz="2200" dirty="0">
                <a:solidFill>
                  <a:srgbClr val="FF0000"/>
                </a:solidFill>
              </a:rPr>
              <a:t>a universal mode of representation</a:t>
            </a:r>
            <a:r>
              <a:rPr lang="en-US" sz="2200" dirty="0"/>
              <a:t>. </a:t>
            </a:r>
          </a:p>
          <a:p>
            <a:pPr lvl="1" algn="just" eaLnBrk="1" hangingPunct="1">
              <a:spcAft>
                <a:spcPct val="20000"/>
              </a:spcAft>
            </a:pPr>
            <a:r>
              <a:rPr lang="en-US" sz="2200" dirty="0"/>
              <a:t>Shakespeare unites in a singular way </a:t>
            </a:r>
            <a:r>
              <a:rPr lang="en-US" sz="2200" b="1" dirty="0">
                <a:solidFill>
                  <a:srgbClr val="FF0000"/>
                </a:solidFill>
              </a:rPr>
              <a:t>popular and elitist art </a:t>
            </a:r>
            <a:r>
              <a:rPr lang="en-US" sz="2200" dirty="0"/>
              <a:t>– he is capable of captivating any kind of audience.</a:t>
            </a:r>
          </a:p>
          <a:p>
            <a:pPr lvl="1" algn="just" eaLnBrk="1" hangingPunct="1">
              <a:spcAft>
                <a:spcPct val="20000"/>
              </a:spcAft>
            </a:pPr>
            <a:r>
              <a:rPr lang="en-US" sz="2200" dirty="0"/>
              <a:t>His centrality in the Western canon: primarily because of his </a:t>
            </a:r>
            <a:r>
              <a:rPr lang="en-US" sz="2200" dirty="0">
                <a:solidFill>
                  <a:srgbClr val="FF0000"/>
                </a:solidFill>
              </a:rPr>
              <a:t>“mysterious” power of representing human character and personality in their mutability</a:t>
            </a:r>
            <a:r>
              <a:rPr lang="en-US" sz="2200" dirty="0"/>
              <a:t>, of making the imaginary individuals of his creation “free artists of their own selves” (Bloom quotes Hegel)</a:t>
            </a:r>
          </a:p>
          <a:p>
            <a:pPr eaLnBrk="1" hangingPunct="1">
              <a:lnSpc>
                <a:spcPct val="90000"/>
              </a:lnSpc>
            </a:pPr>
            <a:endParaRPr lang="en-US"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4" presetClass="entr" presetSubtype="0" fill="hold" grpId="0"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Effect transition="in" filter="fade">
                                      <p:cBhvr>
                                        <p:cTn id="7" dur="500"/>
                                        <p:tgtEl>
                                          <p:spTgt spid="78851">
                                            <p:txEl>
                                              <p:pRg st="0" end="0"/>
                                            </p:txEl>
                                          </p:spTgt>
                                        </p:tgtEl>
                                      </p:cBhvr>
                                    </p:animEffect>
                                    <p:anim calcmode="lin" valueType="num">
                                      <p:cBhvr>
                                        <p:cTn id="8" dur="500" fill="hold"/>
                                        <p:tgtEl>
                                          <p:spTgt spid="78851">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8851">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4" presetClass="entr" presetSubtype="0" fill="hold" grpId="0" nodeType="clickEffect">
                                  <p:stCondLst>
                                    <p:cond delay="0"/>
                                  </p:stCondLst>
                                  <p:childTnLst>
                                    <p:set>
                                      <p:cBhvr>
                                        <p:cTn id="13" dur="1" fill="hold">
                                          <p:stCondLst>
                                            <p:cond delay="0"/>
                                          </p:stCondLst>
                                        </p:cTn>
                                        <p:tgtEl>
                                          <p:spTgt spid="78851">
                                            <p:txEl>
                                              <p:pRg st="1" end="1"/>
                                            </p:txEl>
                                          </p:spTgt>
                                        </p:tgtEl>
                                        <p:attrNameLst>
                                          <p:attrName>style.visibility</p:attrName>
                                        </p:attrNameLst>
                                      </p:cBhvr>
                                      <p:to>
                                        <p:strVal val="visible"/>
                                      </p:to>
                                    </p:set>
                                    <p:animEffect transition="in" filter="fade">
                                      <p:cBhvr>
                                        <p:cTn id="14" dur="500"/>
                                        <p:tgtEl>
                                          <p:spTgt spid="78851">
                                            <p:txEl>
                                              <p:pRg st="1" end="1"/>
                                            </p:txEl>
                                          </p:spTgt>
                                        </p:tgtEl>
                                      </p:cBhvr>
                                    </p:animEffect>
                                    <p:anim calcmode="lin" valueType="num">
                                      <p:cBhvr>
                                        <p:cTn id="15" dur="500" fill="hold"/>
                                        <p:tgtEl>
                                          <p:spTgt spid="78851">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78851">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4" presetClass="entr" presetSubtype="0" fill="hold" grpId="0" nodeType="clickEffect">
                                  <p:stCondLst>
                                    <p:cond delay="0"/>
                                  </p:stCondLst>
                                  <p:childTnLst>
                                    <p:set>
                                      <p:cBhvr>
                                        <p:cTn id="20" dur="1" fill="hold">
                                          <p:stCondLst>
                                            <p:cond delay="0"/>
                                          </p:stCondLst>
                                        </p:cTn>
                                        <p:tgtEl>
                                          <p:spTgt spid="78851">
                                            <p:txEl>
                                              <p:pRg st="2" end="2"/>
                                            </p:txEl>
                                          </p:spTgt>
                                        </p:tgtEl>
                                        <p:attrNameLst>
                                          <p:attrName>style.visibility</p:attrName>
                                        </p:attrNameLst>
                                      </p:cBhvr>
                                      <p:to>
                                        <p:strVal val="visible"/>
                                      </p:to>
                                    </p:set>
                                    <p:animEffect transition="in" filter="fade">
                                      <p:cBhvr>
                                        <p:cTn id="21" dur="500"/>
                                        <p:tgtEl>
                                          <p:spTgt spid="78851">
                                            <p:txEl>
                                              <p:pRg st="2" end="2"/>
                                            </p:txEl>
                                          </p:spTgt>
                                        </p:tgtEl>
                                      </p:cBhvr>
                                    </p:animEffect>
                                    <p:anim calcmode="lin" valueType="num">
                                      <p:cBhvr>
                                        <p:cTn id="22" dur="500" fill="hold"/>
                                        <p:tgtEl>
                                          <p:spTgt spid="78851">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78851">
                                            <p:txEl>
                                              <p:pRg st="2" end="2"/>
                                            </p:txEl>
                                          </p:spTgt>
                                        </p:tgtEl>
                                        <p:attrNameLst>
                                          <p:attrName>ppt_y</p:attrName>
                                        </p:attrNameLst>
                                      </p:cBhvr>
                                      <p:tavLst>
                                        <p:tav tm="0">
                                          <p:val>
                                            <p:strVal val="#ppt_y+.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4" presetClass="entr" presetSubtype="0" fill="hold" grpId="0" nodeType="clickEffect">
                                  <p:stCondLst>
                                    <p:cond delay="0"/>
                                  </p:stCondLst>
                                  <p:childTnLst>
                                    <p:set>
                                      <p:cBhvr>
                                        <p:cTn id="27" dur="1" fill="hold">
                                          <p:stCondLst>
                                            <p:cond delay="0"/>
                                          </p:stCondLst>
                                        </p:cTn>
                                        <p:tgtEl>
                                          <p:spTgt spid="78851">
                                            <p:txEl>
                                              <p:pRg st="3" end="3"/>
                                            </p:txEl>
                                          </p:spTgt>
                                        </p:tgtEl>
                                        <p:attrNameLst>
                                          <p:attrName>style.visibility</p:attrName>
                                        </p:attrNameLst>
                                      </p:cBhvr>
                                      <p:to>
                                        <p:strVal val="visible"/>
                                      </p:to>
                                    </p:set>
                                    <p:animEffect transition="in" filter="fade">
                                      <p:cBhvr>
                                        <p:cTn id="28" dur="500"/>
                                        <p:tgtEl>
                                          <p:spTgt spid="78851">
                                            <p:txEl>
                                              <p:pRg st="3" end="3"/>
                                            </p:txEl>
                                          </p:spTgt>
                                        </p:tgtEl>
                                      </p:cBhvr>
                                    </p:animEffect>
                                    <p:anim calcmode="lin" valueType="num">
                                      <p:cBhvr>
                                        <p:cTn id="29" dur="500" fill="hold"/>
                                        <p:tgtEl>
                                          <p:spTgt spid="78851">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78851">
                                            <p:txEl>
                                              <p:pRg st="3" end="3"/>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0"/>
            <a:ext cx="8229600" cy="563563"/>
          </a:xfrm>
        </p:spPr>
        <p:txBody>
          <a:bodyPr>
            <a:normAutofit fontScale="90000"/>
          </a:bodyPr>
          <a:lstStyle/>
          <a:p>
            <a:pPr eaLnBrk="1" hangingPunct="1"/>
            <a:r>
              <a:rPr lang="en-US" sz="3200"/>
              <a:t>Mary Arden’s house</a:t>
            </a:r>
          </a:p>
        </p:txBody>
      </p:sp>
      <p:pic>
        <p:nvPicPr>
          <p:cNvPr id="25603" name="Picture 3" descr="d"/>
          <p:cNvPicPr>
            <a:picLocks noChangeAspect="1" noChangeArrowheads="1"/>
          </p:cNvPicPr>
          <p:nvPr/>
        </p:nvPicPr>
        <p:blipFill>
          <a:blip r:embed="rId2"/>
          <a:srcRect/>
          <a:stretch>
            <a:fillRect/>
          </a:stretch>
        </p:blipFill>
        <p:spPr bwMode="auto">
          <a:xfrm>
            <a:off x="381000" y="571500"/>
            <a:ext cx="8382000" cy="62865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p:cTn id="7" dur="500" fill="hold"/>
                                        <p:tgtEl>
                                          <p:spTgt spid="25603"/>
                                        </p:tgtEl>
                                        <p:attrNameLst>
                                          <p:attrName>ppt_w</p:attrName>
                                        </p:attrNameLst>
                                      </p:cBhvr>
                                      <p:tavLst>
                                        <p:tav tm="0">
                                          <p:val>
                                            <p:strVal val="#ppt_w*0.70"/>
                                          </p:val>
                                        </p:tav>
                                        <p:tav tm="100000">
                                          <p:val>
                                            <p:strVal val="#ppt_w"/>
                                          </p:val>
                                        </p:tav>
                                      </p:tavLst>
                                    </p:anim>
                                    <p:anim calcmode="lin" valueType="num">
                                      <p:cBhvr>
                                        <p:cTn id="8" dur="500" fill="hold"/>
                                        <p:tgtEl>
                                          <p:spTgt spid="25603"/>
                                        </p:tgtEl>
                                        <p:attrNameLst>
                                          <p:attrName>ppt_h</p:attrName>
                                        </p:attrNameLst>
                                      </p:cBhvr>
                                      <p:tavLst>
                                        <p:tav tm="0">
                                          <p:val>
                                            <p:strVal val="#ppt_h"/>
                                          </p:val>
                                        </p:tav>
                                        <p:tav tm="100000">
                                          <p:val>
                                            <p:strVal val="#ppt_h"/>
                                          </p:val>
                                        </p:tav>
                                      </p:tavLst>
                                    </p:anim>
                                    <p:animEffect transition="in" filter="fade">
                                      <p:cBhvr>
                                        <p:cTn id="9"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5" name="Rectangle 3"/>
          <p:cNvSpPr>
            <a:spLocks noGrp="1" noChangeArrowheads="1"/>
          </p:cNvSpPr>
          <p:nvPr>
            <p:ph type="body" idx="1"/>
          </p:nvPr>
        </p:nvSpPr>
        <p:spPr>
          <a:xfrm>
            <a:off x="0" y="304800"/>
            <a:ext cx="8686800" cy="6248400"/>
          </a:xfrm>
        </p:spPr>
        <p:txBody>
          <a:bodyPr>
            <a:noAutofit/>
          </a:bodyPr>
          <a:lstStyle/>
          <a:p>
            <a:pPr algn="just" eaLnBrk="1" hangingPunct="1">
              <a:spcAft>
                <a:spcPct val="20000"/>
              </a:spcAft>
              <a:buFontTx/>
              <a:buNone/>
            </a:pPr>
            <a:r>
              <a:rPr lang="en-US" sz="2000" dirty="0"/>
              <a:t>The appropriation of Shakespeare by the newer </a:t>
            </a:r>
            <a:r>
              <a:rPr lang="en-US" sz="2000" b="1" dirty="0"/>
              <a:t>critical theories </a:t>
            </a:r>
            <a:r>
              <a:rPr lang="en-US" sz="2000" dirty="0"/>
              <a:t>– e.g. Marxist criticism, feminist and gender studies, psychoanalysis, New Historicism, </a:t>
            </a:r>
            <a:r>
              <a:rPr lang="en-US" sz="2000" dirty="0" err="1"/>
              <a:t>postcolonialism</a:t>
            </a:r>
            <a:r>
              <a:rPr lang="en-US" sz="2000" dirty="0"/>
              <a:t>, deconstruction, etc.</a:t>
            </a:r>
          </a:p>
          <a:p>
            <a:pPr algn="just" eaLnBrk="1" hangingPunct="1">
              <a:spcAft>
                <a:spcPct val="20000"/>
              </a:spcAft>
              <a:buFont typeface="Wingdings" pitchFamily="2" charset="2"/>
              <a:buChar char="Ø"/>
            </a:pPr>
            <a:r>
              <a:rPr lang="en-US" sz="2000" dirty="0"/>
              <a:t>These critical trends lay emphasis on </a:t>
            </a:r>
            <a:r>
              <a:rPr lang="en-US" sz="2000" b="1" dirty="0"/>
              <a:t>the social </a:t>
            </a:r>
            <a:r>
              <a:rPr lang="en-US" sz="2000" b="1" dirty="0" err="1"/>
              <a:t>constructedness</a:t>
            </a:r>
            <a:r>
              <a:rPr lang="en-US" sz="2000" b="1" dirty="0"/>
              <a:t> of literature,</a:t>
            </a:r>
            <a:r>
              <a:rPr lang="en-US" sz="2000" dirty="0"/>
              <a:t> to the detriment of the idea of originality and universal genius </a:t>
            </a:r>
          </a:p>
          <a:p>
            <a:pPr algn="just" eaLnBrk="1" hangingPunct="1">
              <a:spcAft>
                <a:spcPct val="20000"/>
              </a:spcAft>
              <a:buFont typeface="Wingdings" pitchFamily="2" charset="2"/>
              <a:buChar char="Ø"/>
            </a:pPr>
            <a:r>
              <a:rPr lang="en-US" sz="2000" dirty="0"/>
              <a:t>They attempt to </a:t>
            </a:r>
            <a:r>
              <a:rPr lang="en-US" sz="2000" dirty="0" err="1"/>
              <a:t>relativise</a:t>
            </a:r>
            <a:r>
              <a:rPr lang="en-US" sz="2000" dirty="0"/>
              <a:t> Shakespeare’s value – e.g. they </a:t>
            </a:r>
            <a:r>
              <a:rPr lang="en-US" sz="2000" dirty="0" err="1"/>
              <a:t>analyse</a:t>
            </a:r>
            <a:r>
              <a:rPr lang="en-US" sz="2000" dirty="0"/>
              <a:t> colonial attitudes, relations of power, gender relations, race issues in his plays </a:t>
            </a:r>
          </a:p>
          <a:p>
            <a:pPr algn="just" eaLnBrk="1" hangingPunct="1">
              <a:spcAft>
                <a:spcPct val="20000"/>
              </a:spcAft>
              <a:buFont typeface="Wingdings" pitchFamily="2" charset="2"/>
              <a:buChar char="Ø"/>
            </a:pPr>
            <a:r>
              <a:rPr lang="en-US" sz="2000" dirty="0"/>
              <a:t>Some critics consider these kinds of approaches to be reductive</a:t>
            </a:r>
          </a:p>
          <a:p>
            <a:pPr algn="just" eaLnBrk="1" hangingPunct="1">
              <a:spcAft>
                <a:spcPct val="20000"/>
              </a:spcAft>
              <a:buFont typeface="Wingdings" pitchFamily="2" charset="2"/>
              <a:buNone/>
            </a:pPr>
            <a:r>
              <a:rPr lang="en-US" sz="2000" dirty="0"/>
              <a:t>Harold Bloom, </a:t>
            </a:r>
            <a:r>
              <a:rPr lang="en-US" sz="2000" i="1" dirty="0"/>
              <a:t>The Western Canon: </a:t>
            </a:r>
          </a:p>
          <a:p>
            <a:pPr algn="just" eaLnBrk="1" hangingPunct="1">
              <a:spcAft>
                <a:spcPct val="20000"/>
              </a:spcAft>
              <a:buFont typeface="Wingdings" pitchFamily="2" charset="2"/>
              <a:buNone/>
            </a:pPr>
            <a:r>
              <a:rPr lang="en-US" sz="2000" i="1" dirty="0"/>
              <a:t>	[Shakespeare]</a:t>
            </a:r>
            <a:r>
              <a:rPr lang="en-US" sz="2000" dirty="0"/>
              <a:t> is always ahead of you, conceptually and </a:t>
            </a:r>
            <a:r>
              <a:rPr lang="en-US" sz="2000" dirty="0" err="1"/>
              <a:t>imagistically</a:t>
            </a:r>
            <a:r>
              <a:rPr lang="en-US" sz="2000" dirty="0"/>
              <a:t>, whoever and whenever you are. He renders you anachronistic because he </a:t>
            </a:r>
            <a:r>
              <a:rPr lang="en-US" sz="2000" i="1" dirty="0"/>
              <a:t>contains</a:t>
            </a:r>
            <a:r>
              <a:rPr lang="en-US" sz="2000" dirty="0"/>
              <a:t> you; you cannot subsume him. You cannot illuminate him with a new doctrine, be it Marxism or Freudianism (…). Instead, he will illuminate the doctrine, not by </a:t>
            </a:r>
            <a:r>
              <a:rPr lang="en-US" sz="2000" dirty="0" err="1"/>
              <a:t>prefiguration</a:t>
            </a:r>
            <a:r>
              <a:rPr lang="en-US" sz="2000" dirty="0"/>
              <a:t> but by </a:t>
            </a:r>
            <a:r>
              <a:rPr lang="en-US" sz="2000" dirty="0" err="1"/>
              <a:t>postfiguration</a:t>
            </a:r>
            <a:r>
              <a:rPr lang="en-US" sz="2000" dirty="0"/>
              <a:t> as it were: all of Freud that matters most is there in Shakespeare already, with a persuasive critique of Freud besides. The Freudian map of the mind is Shakespeare's; Freud seems only to have </a:t>
            </a:r>
            <a:r>
              <a:rPr lang="en-US" sz="2000" dirty="0" err="1"/>
              <a:t>prosified</a:t>
            </a:r>
            <a:r>
              <a:rPr lang="en-US" sz="2000" dirty="0"/>
              <a:t> it. Or, to vary my point, a Shakespearean reading of Freud illuminates and overwhelms the text of Freud; a Freudian reading of Shakespeare reduces Shakespeare (…). </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p:cTn id="7" dur="1000" fill="hold"/>
                                        <p:tgtEl>
                                          <p:spTgt spid="18435">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1843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8435">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8435">
                                            <p:txEl>
                                              <p:pRg st="1" end="1"/>
                                            </p:txEl>
                                          </p:spTgt>
                                        </p:tgtEl>
                                        <p:attrNameLst>
                                          <p:attrName>style.visibility</p:attrName>
                                        </p:attrNameLst>
                                      </p:cBhvr>
                                      <p:to>
                                        <p:strVal val="visible"/>
                                      </p:to>
                                    </p:set>
                                    <p:anim calcmode="lin" valueType="num">
                                      <p:cBhvr>
                                        <p:cTn id="14" dur="1000" fill="hold"/>
                                        <p:tgtEl>
                                          <p:spTgt spid="18435">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18435">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18435">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0" presetClass="entr" presetSubtype="0" decel="100000" fill="hold" grpId="0" nodeType="clickEffect">
                                  <p:stCondLst>
                                    <p:cond delay="0"/>
                                  </p:stCondLst>
                                  <p:childTnLst>
                                    <p:set>
                                      <p:cBhvr>
                                        <p:cTn id="20" dur="1" fill="hold">
                                          <p:stCondLst>
                                            <p:cond delay="0"/>
                                          </p:stCondLst>
                                        </p:cTn>
                                        <p:tgtEl>
                                          <p:spTgt spid="18435">
                                            <p:txEl>
                                              <p:pRg st="2" end="2"/>
                                            </p:txEl>
                                          </p:spTgt>
                                        </p:tgtEl>
                                        <p:attrNameLst>
                                          <p:attrName>style.visibility</p:attrName>
                                        </p:attrNameLst>
                                      </p:cBhvr>
                                      <p:to>
                                        <p:strVal val="visible"/>
                                      </p:to>
                                    </p:set>
                                    <p:anim calcmode="lin" valueType="num">
                                      <p:cBhvr>
                                        <p:cTn id="21" dur="1000" fill="hold"/>
                                        <p:tgtEl>
                                          <p:spTgt spid="18435">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18435">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18435">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8435">
                                            <p:txEl>
                                              <p:pRg st="3" end="3"/>
                                            </p:txEl>
                                          </p:spTgt>
                                        </p:tgtEl>
                                        <p:attrNameLst>
                                          <p:attrName>style.visibility</p:attrName>
                                        </p:attrNameLst>
                                      </p:cBhvr>
                                      <p:to>
                                        <p:strVal val="visible"/>
                                      </p:to>
                                    </p:set>
                                    <p:anim calcmode="lin" valueType="num">
                                      <p:cBhvr>
                                        <p:cTn id="28" dur="1000" fill="hold"/>
                                        <p:tgtEl>
                                          <p:spTgt spid="18435">
                                            <p:txEl>
                                              <p:pRg st="3" end="3"/>
                                            </p:txEl>
                                          </p:spTgt>
                                        </p:tgtEl>
                                        <p:attrNameLst>
                                          <p:attrName>ppt_w</p:attrName>
                                        </p:attrNameLst>
                                      </p:cBhvr>
                                      <p:tavLst>
                                        <p:tav tm="0">
                                          <p:val>
                                            <p:strVal val="#ppt_w+.3"/>
                                          </p:val>
                                        </p:tav>
                                        <p:tav tm="100000">
                                          <p:val>
                                            <p:strVal val="#ppt_w"/>
                                          </p:val>
                                        </p:tav>
                                      </p:tavLst>
                                    </p:anim>
                                    <p:anim calcmode="lin" valueType="num">
                                      <p:cBhvr>
                                        <p:cTn id="29" dur="1000" fill="hold"/>
                                        <p:tgtEl>
                                          <p:spTgt spid="18435">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18435">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0" presetClass="entr" presetSubtype="0" decel="100000" fill="hold" grpId="0" nodeType="clickEffect">
                                  <p:stCondLst>
                                    <p:cond delay="0"/>
                                  </p:stCondLst>
                                  <p:childTnLst>
                                    <p:set>
                                      <p:cBhvr>
                                        <p:cTn id="34" dur="1" fill="hold">
                                          <p:stCondLst>
                                            <p:cond delay="0"/>
                                          </p:stCondLst>
                                        </p:cTn>
                                        <p:tgtEl>
                                          <p:spTgt spid="18435">
                                            <p:txEl>
                                              <p:pRg st="4" end="4"/>
                                            </p:txEl>
                                          </p:spTgt>
                                        </p:tgtEl>
                                        <p:attrNameLst>
                                          <p:attrName>style.visibility</p:attrName>
                                        </p:attrNameLst>
                                      </p:cBhvr>
                                      <p:to>
                                        <p:strVal val="visible"/>
                                      </p:to>
                                    </p:set>
                                    <p:anim calcmode="lin" valueType="num">
                                      <p:cBhvr>
                                        <p:cTn id="35" dur="1000" fill="hold"/>
                                        <p:tgtEl>
                                          <p:spTgt spid="18435">
                                            <p:txEl>
                                              <p:pRg st="4" end="4"/>
                                            </p:txEl>
                                          </p:spTgt>
                                        </p:tgtEl>
                                        <p:attrNameLst>
                                          <p:attrName>ppt_w</p:attrName>
                                        </p:attrNameLst>
                                      </p:cBhvr>
                                      <p:tavLst>
                                        <p:tav tm="0">
                                          <p:val>
                                            <p:strVal val="#ppt_w+.3"/>
                                          </p:val>
                                        </p:tav>
                                        <p:tav tm="100000">
                                          <p:val>
                                            <p:strVal val="#ppt_w"/>
                                          </p:val>
                                        </p:tav>
                                      </p:tavLst>
                                    </p:anim>
                                    <p:anim calcmode="lin" valueType="num">
                                      <p:cBhvr>
                                        <p:cTn id="36" dur="1000" fill="hold"/>
                                        <p:tgtEl>
                                          <p:spTgt spid="18435">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18435">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0" presetClass="entr" presetSubtype="0" decel="100000" fill="hold" grpId="0" nodeType="clickEffect">
                                  <p:stCondLst>
                                    <p:cond delay="0"/>
                                  </p:stCondLst>
                                  <p:childTnLst>
                                    <p:set>
                                      <p:cBhvr>
                                        <p:cTn id="41" dur="1" fill="hold">
                                          <p:stCondLst>
                                            <p:cond delay="0"/>
                                          </p:stCondLst>
                                        </p:cTn>
                                        <p:tgtEl>
                                          <p:spTgt spid="18435">
                                            <p:txEl>
                                              <p:pRg st="5" end="5"/>
                                            </p:txEl>
                                          </p:spTgt>
                                        </p:tgtEl>
                                        <p:attrNameLst>
                                          <p:attrName>style.visibility</p:attrName>
                                        </p:attrNameLst>
                                      </p:cBhvr>
                                      <p:to>
                                        <p:strVal val="visible"/>
                                      </p:to>
                                    </p:set>
                                    <p:anim calcmode="lin" valueType="num">
                                      <p:cBhvr>
                                        <p:cTn id="42" dur="1000" fill="hold"/>
                                        <p:tgtEl>
                                          <p:spTgt spid="18435">
                                            <p:txEl>
                                              <p:pRg st="5" end="5"/>
                                            </p:txEl>
                                          </p:spTgt>
                                        </p:tgtEl>
                                        <p:attrNameLst>
                                          <p:attrName>ppt_w</p:attrName>
                                        </p:attrNameLst>
                                      </p:cBhvr>
                                      <p:tavLst>
                                        <p:tav tm="0">
                                          <p:val>
                                            <p:strVal val="#ppt_w+.3"/>
                                          </p:val>
                                        </p:tav>
                                        <p:tav tm="100000">
                                          <p:val>
                                            <p:strVal val="#ppt_w"/>
                                          </p:val>
                                        </p:tav>
                                      </p:tavLst>
                                    </p:anim>
                                    <p:anim calcmode="lin" valueType="num">
                                      <p:cBhvr>
                                        <p:cTn id="43" dur="1000" fill="hold"/>
                                        <p:tgtEl>
                                          <p:spTgt spid="18435">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1843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ormAutofit fontScale="90000"/>
          </a:bodyPr>
          <a:lstStyle/>
          <a:p>
            <a:pPr eaLnBrk="1" hangingPunct="1"/>
            <a:r>
              <a:rPr lang="en-US" sz="4000"/>
              <a:t>Shakespeare Memorial Theatre – Stratford-upon-Avon (1890)</a:t>
            </a:r>
          </a:p>
        </p:txBody>
      </p:sp>
      <p:pic>
        <p:nvPicPr>
          <p:cNvPr id="41987" name="Picture 3"/>
          <p:cNvPicPr>
            <a:picLocks noGrp="1" noChangeAspect="1" noChangeArrowheads="1"/>
          </p:cNvPicPr>
          <p:nvPr>
            <p:ph type="body" idx="1"/>
          </p:nvPr>
        </p:nvPicPr>
        <p:blipFill>
          <a:blip r:embed="rId2"/>
          <a:srcRect/>
          <a:stretch>
            <a:fillRect/>
          </a:stretch>
        </p:blipFill>
        <p:spPr>
          <a:xfrm>
            <a:off x="0" y="1600200"/>
            <a:ext cx="9144000" cy="5027613"/>
          </a:xfrm>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The Royal Shakespeare Company (</a:t>
            </a:r>
            <a:r>
              <a:rPr lang="en-US" sz="2800" b="1"/>
              <a:t>founded in 1961)</a:t>
            </a:r>
            <a:br>
              <a:rPr lang="en-US" sz="2800" b="1" dirty="0"/>
            </a:br>
            <a:r>
              <a:rPr lang="en-US" sz="2800" b="1" dirty="0"/>
              <a:t>Stratford-upon-Avon</a:t>
            </a:r>
          </a:p>
        </p:txBody>
      </p:sp>
      <p:pic>
        <p:nvPicPr>
          <p:cNvPr id="4099" name="Picture 3" descr="C:\Users\Cornelia PC\Desktop\COSH 2018-19\royal-shakespeare-theatre_-river-festival_-july-2016-196835-hub.tmb-img-1640.jpg"/>
          <p:cNvPicPr>
            <a:picLocks noGrp="1" noChangeAspect="1" noChangeArrowheads="1"/>
          </p:cNvPicPr>
          <p:nvPr>
            <p:ph idx="1"/>
          </p:nvPr>
        </p:nvPicPr>
        <p:blipFill>
          <a:blip r:embed="rId2"/>
          <a:srcRect/>
          <a:stretch>
            <a:fillRect/>
          </a:stretch>
        </p:blipFill>
        <p:spPr bwMode="auto">
          <a:xfrm>
            <a:off x="-228600" y="1676400"/>
            <a:ext cx="9532748" cy="4196734"/>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1"/>
          <p:cNvPicPr>
            <a:picLocks noChangeAspect="1" noChangeArrowheads="1"/>
          </p:cNvPicPr>
          <p:nvPr/>
        </p:nvPicPr>
        <p:blipFill>
          <a:blip r:embed="rId2"/>
          <a:srcRect/>
          <a:stretch>
            <a:fillRect/>
          </a:stretch>
        </p:blipFill>
        <p:spPr bwMode="auto">
          <a:xfrm>
            <a:off x="0" y="0"/>
            <a:ext cx="9753600" cy="7315200"/>
          </a:xfrm>
          <a:prstGeom prst="rect">
            <a:avLst/>
          </a:prstGeom>
          <a:noFill/>
          <a:ln w="9525">
            <a:noFill/>
            <a:miter lim="800000"/>
            <a:headEnd/>
            <a:tailEnd/>
          </a:ln>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077200" cy="487362"/>
          </a:xfrm>
        </p:spPr>
        <p:txBody>
          <a:bodyPr>
            <a:normAutofit/>
          </a:bodyPr>
          <a:lstStyle/>
          <a:p>
            <a:r>
              <a:rPr lang="en-US" sz="2400" b="1" dirty="0"/>
              <a:t>The Swan Theatre – Stratford, 2015</a:t>
            </a:r>
          </a:p>
        </p:txBody>
      </p:sp>
      <p:pic>
        <p:nvPicPr>
          <p:cNvPr id="1026" name="Picture 2" descr="D:\D - 6.02.16\fotografii\stratford upon avon - 29.04-6.05.2015\royal shakespeare theatre - stratford\11301589_10152823889602409_1064987486_n.jpg"/>
          <p:cNvPicPr>
            <a:picLocks noGrp="1" noChangeAspect="1" noChangeArrowheads="1"/>
          </p:cNvPicPr>
          <p:nvPr>
            <p:ph idx="1"/>
          </p:nvPr>
        </p:nvPicPr>
        <p:blipFill>
          <a:blip r:embed="rId2"/>
          <a:srcRect/>
          <a:stretch>
            <a:fillRect/>
          </a:stretch>
        </p:blipFill>
        <p:spPr bwMode="auto">
          <a:xfrm>
            <a:off x="533400" y="749341"/>
            <a:ext cx="8153399" cy="6108659"/>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ile:Royal-Shakespeare-Theatre-03.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08819"/>
            <a:ext cx="4724400" cy="5440362"/>
          </a:xfrm>
        </p:spPr>
        <p:txBody>
          <a:bodyPr>
            <a:normAutofit fontScale="90000"/>
          </a:bodyPr>
          <a:lstStyle/>
          <a:p>
            <a:pPr algn="l"/>
            <a:br>
              <a:rPr lang="en-GB" b="0" i="0" dirty="0">
                <a:solidFill>
                  <a:srgbClr val="181818"/>
                </a:solidFill>
                <a:effectLst/>
                <a:latin typeface="Merriweather"/>
              </a:rPr>
            </a:br>
            <a:br>
              <a:rPr lang="en-GB" b="0" i="0" dirty="0">
                <a:solidFill>
                  <a:srgbClr val="181818"/>
                </a:solidFill>
                <a:effectLst/>
                <a:latin typeface="Merriweather"/>
              </a:rPr>
            </a:br>
            <a:r>
              <a:rPr lang="en-GB" sz="3100" b="1" dirty="0">
                <a:solidFill>
                  <a:srgbClr val="181818"/>
                </a:solidFill>
                <a:latin typeface="Merriweather"/>
              </a:rPr>
              <a:t>Stratford: the statue of Touchstone, the jester in </a:t>
            </a:r>
            <a:r>
              <a:rPr lang="en-GB" sz="3100" b="1" i="1" dirty="0">
                <a:solidFill>
                  <a:srgbClr val="181818"/>
                </a:solidFill>
                <a:latin typeface="Merriweather"/>
              </a:rPr>
              <a:t>As You Like It</a:t>
            </a:r>
            <a:br>
              <a:rPr lang="en-GB" sz="3100" b="1" i="0" dirty="0">
                <a:solidFill>
                  <a:srgbClr val="181818"/>
                </a:solidFill>
                <a:effectLst/>
                <a:latin typeface="Merriweather"/>
              </a:rPr>
            </a:br>
            <a:r>
              <a:rPr lang="en-GB" sz="2700" dirty="0">
                <a:solidFill>
                  <a:srgbClr val="000000"/>
                </a:solidFill>
                <a:effectLst/>
              </a:rPr>
              <a:t>James Walter Butler</a:t>
            </a:r>
            <a:r>
              <a:rPr lang="en-GB" sz="2700" dirty="0"/>
              <a:t> (1994)</a:t>
            </a:r>
            <a:br>
              <a:rPr lang="en-GB" sz="2700" b="0" i="0" dirty="0">
                <a:solidFill>
                  <a:srgbClr val="181818"/>
                </a:solidFill>
                <a:effectLst/>
                <a:latin typeface="Merriweather"/>
              </a:rPr>
            </a:br>
            <a:br>
              <a:rPr lang="en-GB" b="0" i="0" dirty="0">
                <a:solidFill>
                  <a:srgbClr val="181818"/>
                </a:solidFill>
                <a:effectLst/>
                <a:latin typeface="Merriweather"/>
              </a:rPr>
            </a:br>
            <a:r>
              <a:rPr lang="en-GB" sz="3600" b="0" dirty="0">
                <a:solidFill>
                  <a:srgbClr val="FF0000"/>
                </a:solidFill>
                <a:effectLst/>
                <a:latin typeface="Merriweather"/>
              </a:rPr>
              <a:t>“The fool doth think he is wise, but the wise man knows himself to be a fool.”</a:t>
            </a:r>
            <a:br>
              <a:rPr lang="en-GB" sz="3600" b="0" dirty="0">
                <a:solidFill>
                  <a:srgbClr val="181818"/>
                </a:solidFill>
                <a:effectLst/>
                <a:latin typeface="Merriweather"/>
              </a:rPr>
            </a:br>
            <a:br>
              <a:rPr lang="en-GB" b="0" i="0" dirty="0">
                <a:solidFill>
                  <a:srgbClr val="181818"/>
                </a:solidFill>
                <a:effectLst/>
                <a:latin typeface="Merriweather"/>
              </a:rPr>
            </a:br>
            <a:br>
              <a:rPr lang="en-GB" b="0" i="0" dirty="0">
                <a:solidFill>
                  <a:srgbClr val="181818"/>
                </a:solidFill>
                <a:effectLst/>
                <a:latin typeface="Merriweather"/>
              </a:rPr>
            </a:br>
            <a:endParaRPr lang="en-US" dirty="0"/>
          </a:p>
        </p:txBody>
      </p:sp>
      <p:pic>
        <p:nvPicPr>
          <p:cNvPr id="3074" name="Picture 2"/>
          <p:cNvPicPr>
            <a:picLocks noGrp="1" noChangeAspect="1" noChangeArrowheads="1"/>
          </p:cNvPicPr>
          <p:nvPr>
            <p:ph idx="1"/>
          </p:nvPr>
        </p:nvPicPr>
        <p:blipFill>
          <a:blip r:embed="rId2"/>
          <a:srcRect/>
          <a:stretch>
            <a:fillRect/>
          </a:stretch>
        </p:blipFill>
        <p:spPr bwMode="auto">
          <a:xfrm>
            <a:off x="4267200" y="0"/>
            <a:ext cx="3997517" cy="762000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00063" y="217488"/>
            <a:ext cx="8229600" cy="609600"/>
          </a:xfrm>
        </p:spPr>
        <p:txBody>
          <a:bodyPr/>
          <a:lstStyle/>
          <a:p>
            <a:pPr eaLnBrk="1" hangingPunct="1"/>
            <a:r>
              <a:rPr lang="en-US" sz="3200"/>
              <a:t>The Birthplace</a:t>
            </a:r>
          </a:p>
        </p:txBody>
      </p:sp>
      <p:pic>
        <p:nvPicPr>
          <p:cNvPr id="6147" name="Picture 4"/>
          <p:cNvPicPr>
            <a:picLocks noChangeAspect="1" noChangeArrowheads="1"/>
          </p:cNvPicPr>
          <p:nvPr/>
        </p:nvPicPr>
        <p:blipFill>
          <a:blip r:embed="rId2"/>
          <a:srcRect/>
          <a:stretch>
            <a:fillRect/>
          </a:stretch>
        </p:blipFill>
        <p:spPr bwMode="auto">
          <a:xfrm>
            <a:off x="533400" y="857250"/>
            <a:ext cx="8001000" cy="6000750"/>
          </a:xfrm>
          <a:prstGeom prst="rect">
            <a:avLst/>
          </a:prstGeom>
          <a:noFill/>
          <a:ln w="9525">
            <a:noFill/>
            <a:miter lim="800000"/>
            <a:headEnd/>
            <a:tailEnd/>
          </a:ln>
          <a:effectLst/>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274638"/>
            <a:ext cx="8229600" cy="563562"/>
          </a:xfrm>
        </p:spPr>
        <p:txBody>
          <a:bodyPr>
            <a:normAutofit fontScale="90000"/>
          </a:bodyPr>
          <a:lstStyle/>
          <a:p>
            <a:pPr eaLnBrk="1" hangingPunct="1"/>
            <a:r>
              <a:rPr lang="en-US" sz="3200"/>
              <a:t>The Guild Chapel and Grammar School</a:t>
            </a:r>
          </a:p>
        </p:txBody>
      </p:sp>
      <p:pic>
        <p:nvPicPr>
          <p:cNvPr id="29699" name="Picture 3" descr="h"/>
          <p:cNvPicPr>
            <a:picLocks noChangeAspect="1" noChangeArrowheads="1"/>
          </p:cNvPicPr>
          <p:nvPr/>
        </p:nvPicPr>
        <p:blipFill>
          <a:blip r:embed="rId2"/>
          <a:srcRect/>
          <a:stretch>
            <a:fillRect/>
          </a:stretch>
        </p:blipFill>
        <p:spPr bwMode="auto">
          <a:xfrm>
            <a:off x="381000" y="838200"/>
            <a:ext cx="8382000" cy="56864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wipe(down)">
                                      <p:cBhvr>
                                        <p:cTn id="7" dur="5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274638"/>
            <a:ext cx="8229600" cy="563562"/>
          </a:xfrm>
        </p:spPr>
        <p:txBody>
          <a:bodyPr>
            <a:normAutofit fontScale="90000"/>
          </a:bodyPr>
          <a:lstStyle/>
          <a:p>
            <a:pPr eaLnBrk="1" hangingPunct="1"/>
            <a:r>
              <a:rPr lang="en-US" sz="3200"/>
              <a:t>Anne Hathaway’s cottage</a:t>
            </a:r>
          </a:p>
        </p:txBody>
      </p:sp>
      <p:pic>
        <p:nvPicPr>
          <p:cNvPr id="31747" name="Picture 3" descr="j"/>
          <p:cNvPicPr>
            <a:picLocks noChangeAspect="1" noChangeArrowheads="1"/>
          </p:cNvPicPr>
          <p:nvPr/>
        </p:nvPicPr>
        <p:blipFill>
          <a:blip r:embed="rId2"/>
          <a:srcRect/>
          <a:stretch>
            <a:fillRect/>
          </a:stretch>
        </p:blipFill>
        <p:spPr bwMode="auto">
          <a:xfrm>
            <a:off x="457200" y="1066800"/>
            <a:ext cx="8305800" cy="55308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box(in)">
                                      <p:cBhvr>
                                        <p:cTn id="7" dur="5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838200" y="457200"/>
            <a:ext cx="7086600" cy="487363"/>
          </a:xfrm>
        </p:spPr>
        <p:txBody>
          <a:bodyPr>
            <a:normAutofit fontScale="90000"/>
          </a:bodyPr>
          <a:lstStyle/>
          <a:p>
            <a:pPr eaLnBrk="1" hangingPunct="1"/>
            <a:r>
              <a:rPr lang="en-US" sz="3200" b="1"/>
              <a:t>Shakespeare in London</a:t>
            </a:r>
          </a:p>
        </p:txBody>
      </p:sp>
      <p:sp>
        <p:nvSpPr>
          <p:cNvPr id="20483" name="Rectangle 3"/>
          <p:cNvSpPr>
            <a:spLocks noGrp="1" noChangeArrowheads="1"/>
          </p:cNvSpPr>
          <p:nvPr>
            <p:ph type="body" idx="1"/>
          </p:nvPr>
        </p:nvSpPr>
        <p:spPr>
          <a:xfrm>
            <a:off x="609600" y="1219200"/>
            <a:ext cx="7848600" cy="5638800"/>
          </a:xfrm>
        </p:spPr>
        <p:txBody>
          <a:bodyPr/>
          <a:lstStyle/>
          <a:p>
            <a:pPr algn="just" eaLnBrk="1" hangingPunct="1">
              <a:spcAft>
                <a:spcPct val="20000"/>
              </a:spcAft>
              <a:buFont typeface="Wingdings" pitchFamily="2" charset="2"/>
              <a:buChar char="Ø"/>
            </a:pPr>
            <a:r>
              <a:rPr lang="en-US" sz="2600"/>
              <a:t>1585, at the age of 21, he leaves home – no exact reason known;</a:t>
            </a:r>
          </a:p>
          <a:p>
            <a:pPr algn="just" eaLnBrk="1" hangingPunct="1">
              <a:spcAft>
                <a:spcPct val="20000"/>
              </a:spcAft>
              <a:buFont typeface="Wingdings" pitchFamily="2" charset="2"/>
              <a:buChar char="Ø"/>
            </a:pPr>
            <a:r>
              <a:rPr lang="en-US" sz="2600"/>
              <a:t>1585 – 1592: “</a:t>
            </a:r>
            <a:r>
              <a:rPr lang="en-US" sz="2600" b="1"/>
              <a:t>the lost years</a:t>
            </a:r>
            <a:r>
              <a:rPr lang="en-US" sz="2600"/>
              <a:t>” – no record of his whereabouts; only speculations about what did – e.g. he is supposed to have travelled through the country with groups of actors;</a:t>
            </a:r>
          </a:p>
          <a:p>
            <a:pPr algn="just" eaLnBrk="1" hangingPunct="1">
              <a:spcAft>
                <a:spcPct val="20000"/>
              </a:spcAft>
              <a:buFont typeface="Wingdings" pitchFamily="2" charset="2"/>
              <a:buChar char="Ø"/>
            </a:pPr>
            <a:r>
              <a:rPr lang="en-US" sz="2600" b="1"/>
              <a:t>1592</a:t>
            </a:r>
            <a:r>
              <a:rPr lang="en-US" sz="2600"/>
              <a:t>: first record of his presence in London – the theatrical career – he appears to have been successful, both as an </a:t>
            </a:r>
            <a:r>
              <a:rPr lang="en-US" sz="2600" b="1"/>
              <a:t>actor</a:t>
            </a:r>
            <a:r>
              <a:rPr lang="en-US" sz="2600"/>
              <a:t> and as a </a:t>
            </a:r>
            <a:r>
              <a:rPr lang="en-US" sz="2600" b="1"/>
              <a:t>playwright</a:t>
            </a:r>
            <a:r>
              <a:rPr lang="en-US" sz="2600"/>
              <a:t>, and to have provoked envy and anxiety among fellow-dramatists.</a:t>
            </a:r>
          </a:p>
          <a:p>
            <a:pPr eaLnBrk="1" hangingPunct="1">
              <a:lnSpc>
                <a:spcPct val="90000"/>
              </a:lnSpc>
            </a:pPr>
            <a:endParaRPr lang="en-US" sz="2600"/>
          </a:p>
          <a:p>
            <a:pPr eaLnBrk="1" hangingPunct="1">
              <a:lnSpc>
                <a:spcPct val="90000"/>
              </a:lnSpc>
              <a:buFontTx/>
              <a:buNone/>
            </a:pPr>
            <a:endParaRPr lang="en-US" sz="2400"/>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p:cTn id="7" dur="1000" fill="hold"/>
                                        <p:tgtEl>
                                          <p:spTgt spid="20482"/>
                                        </p:tgtEl>
                                        <p:attrNameLst>
                                          <p:attrName>ppt_w</p:attrName>
                                        </p:attrNameLst>
                                      </p:cBhvr>
                                      <p:tavLst>
                                        <p:tav tm="0">
                                          <p:val>
                                            <p:strVal val="#ppt_w+.3"/>
                                          </p:val>
                                        </p:tav>
                                        <p:tav tm="100000">
                                          <p:val>
                                            <p:strVal val="#ppt_w"/>
                                          </p:val>
                                        </p:tav>
                                      </p:tavLst>
                                    </p:anim>
                                    <p:anim calcmode="lin" valueType="num">
                                      <p:cBhvr>
                                        <p:cTn id="8" dur="1000" fill="hold"/>
                                        <p:tgtEl>
                                          <p:spTgt spid="20482"/>
                                        </p:tgtEl>
                                        <p:attrNameLst>
                                          <p:attrName>ppt_h</p:attrName>
                                        </p:attrNameLst>
                                      </p:cBhvr>
                                      <p:tavLst>
                                        <p:tav tm="0">
                                          <p:val>
                                            <p:strVal val="#ppt_h"/>
                                          </p:val>
                                        </p:tav>
                                        <p:tav tm="100000">
                                          <p:val>
                                            <p:strVal val="#ppt_h"/>
                                          </p:val>
                                        </p:tav>
                                      </p:tavLst>
                                    </p:anim>
                                    <p:animEffect transition="in" filter="fade">
                                      <p:cBhvr>
                                        <p:cTn id="9" dur="1000"/>
                                        <p:tgtEl>
                                          <p:spTgt spid="2048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20483">
                                            <p:txEl>
                                              <p:pRg st="0" end="0"/>
                                            </p:txEl>
                                          </p:spTgt>
                                        </p:tgtEl>
                                        <p:attrNameLst>
                                          <p:attrName>style.visibility</p:attrName>
                                        </p:attrNameLst>
                                      </p:cBhvr>
                                      <p:to>
                                        <p:strVal val="visible"/>
                                      </p:to>
                                    </p:set>
                                    <p:anim calcmode="lin" valueType="num">
                                      <p:cBhvr>
                                        <p:cTn id="14" dur="1000" fill="hold"/>
                                        <p:tgtEl>
                                          <p:spTgt spid="20483">
                                            <p:txEl>
                                              <p:pRg st="0" end="0"/>
                                            </p:txEl>
                                          </p:spTgt>
                                        </p:tgtEl>
                                        <p:attrNameLst>
                                          <p:attrName>ppt_w</p:attrName>
                                        </p:attrNameLst>
                                      </p:cBhvr>
                                      <p:tavLst>
                                        <p:tav tm="0">
                                          <p:val>
                                            <p:strVal val="#ppt_w+.3"/>
                                          </p:val>
                                        </p:tav>
                                        <p:tav tm="100000">
                                          <p:val>
                                            <p:strVal val="#ppt_w"/>
                                          </p:val>
                                        </p:tav>
                                      </p:tavLst>
                                    </p:anim>
                                    <p:anim calcmode="lin" valueType="num">
                                      <p:cBhvr>
                                        <p:cTn id="15" dur="1000" fill="hold"/>
                                        <p:tgtEl>
                                          <p:spTgt spid="20483">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20483">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0" presetClass="entr" presetSubtype="0" decel="100000" fill="hold" grpId="0" nodeType="clickEffect">
                                  <p:stCondLst>
                                    <p:cond delay="0"/>
                                  </p:stCondLst>
                                  <p:childTnLst>
                                    <p:set>
                                      <p:cBhvr>
                                        <p:cTn id="20" dur="1" fill="hold">
                                          <p:stCondLst>
                                            <p:cond delay="0"/>
                                          </p:stCondLst>
                                        </p:cTn>
                                        <p:tgtEl>
                                          <p:spTgt spid="20483">
                                            <p:txEl>
                                              <p:pRg st="1" end="1"/>
                                            </p:txEl>
                                          </p:spTgt>
                                        </p:tgtEl>
                                        <p:attrNameLst>
                                          <p:attrName>style.visibility</p:attrName>
                                        </p:attrNameLst>
                                      </p:cBhvr>
                                      <p:to>
                                        <p:strVal val="visible"/>
                                      </p:to>
                                    </p:set>
                                    <p:anim calcmode="lin" valueType="num">
                                      <p:cBhvr>
                                        <p:cTn id="21" dur="1000" fill="hold"/>
                                        <p:tgtEl>
                                          <p:spTgt spid="20483">
                                            <p:txEl>
                                              <p:pRg st="1" end="1"/>
                                            </p:txEl>
                                          </p:spTgt>
                                        </p:tgtEl>
                                        <p:attrNameLst>
                                          <p:attrName>ppt_w</p:attrName>
                                        </p:attrNameLst>
                                      </p:cBhvr>
                                      <p:tavLst>
                                        <p:tav tm="0">
                                          <p:val>
                                            <p:strVal val="#ppt_w+.3"/>
                                          </p:val>
                                        </p:tav>
                                        <p:tav tm="100000">
                                          <p:val>
                                            <p:strVal val="#ppt_w"/>
                                          </p:val>
                                        </p:tav>
                                      </p:tavLst>
                                    </p:anim>
                                    <p:anim calcmode="lin" valueType="num">
                                      <p:cBhvr>
                                        <p:cTn id="22" dur="1000" fill="hold"/>
                                        <p:tgtEl>
                                          <p:spTgt spid="20483">
                                            <p:txEl>
                                              <p:pRg st="1" end="1"/>
                                            </p:txEl>
                                          </p:spTgt>
                                        </p:tgtEl>
                                        <p:attrNameLst>
                                          <p:attrName>ppt_h</p:attrName>
                                        </p:attrNameLst>
                                      </p:cBhvr>
                                      <p:tavLst>
                                        <p:tav tm="0">
                                          <p:val>
                                            <p:strVal val="#ppt_h"/>
                                          </p:val>
                                        </p:tav>
                                        <p:tav tm="100000">
                                          <p:val>
                                            <p:strVal val="#ppt_h"/>
                                          </p:val>
                                        </p:tav>
                                      </p:tavLst>
                                    </p:anim>
                                    <p:animEffect transition="in" filter="fade">
                                      <p:cBhvr>
                                        <p:cTn id="23" dur="1000"/>
                                        <p:tgtEl>
                                          <p:spTgt spid="20483">
                                            <p:txEl>
                                              <p:pRg st="1" end="1"/>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20483">
                                            <p:txEl>
                                              <p:pRg st="2" end="2"/>
                                            </p:txEl>
                                          </p:spTgt>
                                        </p:tgtEl>
                                        <p:attrNameLst>
                                          <p:attrName>style.visibility</p:attrName>
                                        </p:attrNameLst>
                                      </p:cBhvr>
                                      <p:to>
                                        <p:strVal val="visible"/>
                                      </p:to>
                                    </p:set>
                                    <p:anim calcmode="lin" valueType="num">
                                      <p:cBhvr>
                                        <p:cTn id="28" dur="1000" fill="hold"/>
                                        <p:tgtEl>
                                          <p:spTgt spid="20483">
                                            <p:txEl>
                                              <p:pRg st="2" end="2"/>
                                            </p:txEl>
                                          </p:spTgt>
                                        </p:tgtEl>
                                        <p:attrNameLst>
                                          <p:attrName>ppt_w</p:attrName>
                                        </p:attrNameLst>
                                      </p:cBhvr>
                                      <p:tavLst>
                                        <p:tav tm="0">
                                          <p:val>
                                            <p:strVal val="#ppt_w+.3"/>
                                          </p:val>
                                        </p:tav>
                                        <p:tav tm="100000">
                                          <p:val>
                                            <p:strVal val="#ppt_w"/>
                                          </p:val>
                                        </p:tav>
                                      </p:tavLst>
                                    </p:anim>
                                    <p:anim calcmode="lin" valueType="num">
                                      <p:cBhvr>
                                        <p:cTn id="29" dur="1000" fill="hold"/>
                                        <p:tgtEl>
                                          <p:spTgt spid="20483">
                                            <p:txEl>
                                              <p:pRg st="2" end="2"/>
                                            </p:txEl>
                                          </p:spTgt>
                                        </p:tgtEl>
                                        <p:attrNameLst>
                                          <p:attrName>ppt_h</p:attrName>
                                        </p:attrNameLst>
                                      </p:cBhvr>
                                      <p:tavLst>
                                        <p:tav tm="0">
                                          <p:val>
                                            <p:strVal val="#ppt_h"/>
                                          </p:val>
                                        </p:tav>
                                        <p:tav tm="100000">
                                          <p:val>
                                            <p:strVal val="#ppt_h"/>
                                          </p:val>
                                        </p:tav>
                                      </p:tavLst>
                                    </p:anim>
                                    <p:animEffect transition="in" filter="fade">
                                      <p:cBhvr>
                                        <p:cTn id="30" dur="1000"/>
                                        <p:tgtEl>
                                          <p:spTgt spid="204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0419" name="Rectangle 3"/>
          <p:cNvSpPr>
            <a:spLocks noGrp="1" noChangeArrowheads="1"/>
          </p:cNvSpPr>
          <p:nvPr>
            <p:ph type="body" idx="1"/>
          </p:nvPr>
        </p:nvSpPr>
        <p:spPr>
          <a:xfrm>
            <a:off x="609600" y="685800"/>
            <a:ext cx="7848600" cy="5715000"/>
          </a:xfrm>
        </p:spPr>
        <p:txBody>
          <a:bodyPr/>
          <a:lstStyle/>
          <a:p>
            <a:pPr algn="just" eaLnBrk="1" hangingPunct="1">
              <a:spcAft>
                <a:spcPct val="20000"/>
              </a:spcAft>
              <a:buFont typeface="Wingdings" pitchFamily="2" charset="2"/>
              <a:buChar char="Ø"/>
            </a:pPr>
            <a:r>
              <a:rPr lang="en-US" sz="2400" dirty="0"/>
              <a:t>At the time (the 1590s), English drama was dominated by the “</a:t>
            </a:r>
            <a:r>
              <a:rPr lang="en-US" sz="2400" b="1" dirty="0">
                <a:solidFill>
                  <a:srgbClr val="FF0000"/>
                </a:solidFill>
              </a:rPr>
              <a:t>University Wits</a:t>
            </a:r>
            <a:r>
              <a:rPr lang="en-US" sz="2400" dirty="0"/>
              <a:t>” – playwrights educated at Oxford or Cambridge; </a:t>
            </a:r>
          </a:p>
          <a:p>
            <a:pPr algn="just" eaLnBrk="1" hangingPunct="1">
              <a:spcAft>
                <a:spcPct val="20000"/>
              </a:spcAft>
              <a:buFont typeface="Wingdings" pitchFamily="2" charset="2"/>
              <a:buChar char="Ø"/>
            </a:pPr>
            <a:r>
              <a:rPr lang="en-US" sz="2400" dirty="0"/>
              <a:t>A literary elite – transformed the native tradition into more accomplished, structurally coherent dramatic forms – heightened considerably the poetic power of language;</a:t>
            </a:r>
          </a:p>
          <a:p>
            <a:pPr algn="just" eaLnBrk="1" hangingPunct="1">
              <a:spcAft>
                <a:spcPct val="20000"/>
              </a:spcAft>
              <a:buFont typeface="Wingdings" pitchFamily="2" charset="2"/>
              <a:buChar char="Ø"/>
            </a:pPr>
            <a:r>
              <a:rPr lang="en-US" sz="2400" b="1" dirty="0"/>
              <a:t>John Lyly</a:t>
            </a:r>
            <a:r>
              <a:rPr lang="en-US" sz="2400" dirty="0"/>
              <a:t>, </a:t>
            </a:r>
            <a:r>
              <a:rPr lang="en-US" sz="2400" b="1" dirty="0"/>
              <a:t>Christopher Marlowe</a:t>
            </a:r>
            <a:r>
              <a:rPr lang="en-US" sz="2400" dirty="0"/>
              <a:t>, </a:t>
            </a:r>
            <a:r>
              <a:rPr lang="en-US" sz="2400" b="1" dirty="0"/>
              <a:t>George Peele</a:t>
            </a:r>
            <a:r>
              <a:rPr lang="en-US" sz="2400" dirty="0"/>
              <a:t>, </a:t>
            </a:r>
            <a:r>
              <a:rPr lang="en-US" sz="2400" b="1" dirty="0"/>
              <a:t>Robert Greene, Thomas Lodge</a:t>
            </a:r>
            <a:r>
              <a:rPr lang="en-US" sz="2400" dirty="0"/>
              <a:t> and </a:t>
            </a:r>
            <a:r>
              <a:rPr lang="en-US" sz="2400" b="1" dirty="0"/>
              <a:t>Thomas </a:t>
            </a:r>
            <a:r>
              <a:rPr lang="en-US" sz="2400" b="1" dirty="0" err="1"/>
              <a:t>Nashe</a:t>
            </a:r>
            <a:r>
              <a:rPr lang="en-US" sz="2400" dirty="0"/>
              <a:t>.  </a:t>
            </a:r>
          </a:p>
          <a:p>
            <a:pPr algn="just" eaLnBrk="1" hangingPunct="1">
              <a:spcAft>
                <a:spcPct val="20000"/>
              </a:spcAft>
              <a:buFont typeface="Wingdings" pitchFamily="2" charset="2"/>
              <a:buChar char="Ø"/>
            </a:pPr>
            <a:r>
              <a:rPr lang="en-US" sz="2400" b="1" dirty="0"/>
              <a:t>Robert Greene </a:t>
            </a:r>
            <a:r>
              <a:rPr lang="en-US" sz="2400" dirty="0"/>
              <a:t>calls him “</a:t>
            </a:r>
            <a:r>
              <a:rPr lang="en-US" sz="2400" b="1" dirty="0">
                <a:solidFill>
                  <a:srgbClr val="FF0000"/>
                </a:solidFill>
              </a:rPr>
              <a:t>an upstart Crow, beautified with our feathers</a:t>
            </a:r>
            <a:r>
              <a:rPr lang="en-US" sz="2400" dirty="0"/>
              <a:t>” – accuses him of arrogance (the “conceit” of thinking himself “</a:t>
            </a:r>
            <a:r>
              <a:rPr lang="en-US" sz="2400" dirty="0">
                <a:solidFill>
                  <a:srgbClr val="FF0000"/>
                </a:solidFill>
              </a:rPr>
              <a:t>the only Shake-scene in a country</a:t>
            </a:r>
            <a:r>
              <a:rPr lang="en-US" sz="2400" dirty="0"/>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4" presetClass="entr" presetSubtype="0" fill="hold" grpId="0"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fade">
                                      <p:cBhvr>
                                        <p:cTn id="7" dur="500"/>
                                        <p:tgtEl>
                                          <p:spTgt spid="60419">
                                            <p:txEl>
                                              <p:pRg st="0" end="0"/>
                                            </p:txEl>
                                          </p:spTgt>
                                        </p:tgtEl>
                                      </p:cBhvr>
                                    </p:animEffect>
                                    <p:anim calcmode="lin" valueType="num">
                                      <p:cBhvr>
                                        <p:cTn id="8" dur="500" fill="hold"/>
                                        <p:tgtEl>
                                          <p:spTgt spid="60419">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0419">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4" presetClass="entr" presetSubtype="0" fill="hold" grpId="0" nodeType="clickEffect">
                                  <p:stCondLst>
                                    <p:cond delay="0"/>
                                  </p:stCondLst>
                                  <p:childTnLst>
                                    <p:set>
                                      <p:cBhvr>
                                        <p:cTn id="13" dur="1" fill="hold">
                                          <p:stCondLst>
                                            <p:cond delay="0"/>
                                          </p:stCondLst>
                                        </p:cTn>
                                        <p:tgtEl>
                                          <p:spTgt spid="60419">
                                            <p:txEl>
                                              <p:pRg st="1" end="1"/>
                                            </p:txEl>
                                          </p:spTgt>
                                        </p:tgtEl>
                                        <p:attrNameLst>
                                          <p:attrName>style.visibility</p:attrName>
                                        </p:attrNameLst>
                                      </p:cBhvr>
                                      <p:to>
                                        <p:strVal val="visible"/>
                                      </p:to>
                                    </p:set>
                                    <p:animEffect transition="in" filter="fade">
                                      <p:cBhvr>
                                        <p:cTn id="14" dur="500"/>
                                        <p:tgtEl>
                                          <p:spTgt spid="60419">
                                            <p:txEl>
                                              <p:pRg st="1" end="1"/>
                                            </p:txEl>
                                          </p:spTgt>
                                        </p:tgtEl>
                                      </p:cBhvr>
                                    </p:animEffect>
                                    <p:anim calcmode="lin" valueType="num">
                                      <p:cBhvr>
                                        <p:cTn id="15" dur="500" fill="hold"/>
                                        <p:tgtEl>
                                          <p:spTgt spid="60419">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60419">
                                            <p:txEl>
                                              <p:pRg st="1" end="1"/>
                                            </p:txEl>
                                          </p:spTgt>
                                        </p:tgtEl>
                                        <p:attrNameLst>
                                          <p:attrName>ppt_y</p:attrName>
                                        </p:attrNameLst>
                                      </p:cBhvr>
                                      <p:tavLst>
                                        <p:tav tm="0">
                                          <p:val>
                                            <p:strVal val="#ppt_y+.05"/>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4" presetClass="entr" presetSubtype="0" fill="hold" grpId="0" nodeType="clickEffect">
                                  <p:stCondLst>
                                    <p:cond delay="0"/>
                                  </p:stCondLst>
                                  <p:childTnLst>
                                    <p:set>
                                      <p:cBhvr>
                                        <p:cTn id="20" dur="1" fill="hold">
                                          <p:stCondLst>
                                            <p:cond delay="0"/>
                                          </p:stCondLst>
                                        </p:cTn>
                                        <p:tgtEl>
                                          <p:spTgt spid="60419">
                                            <p:txEl>
                                              <p:pRg st="2" end="2"/>
                                            </p:txEl>
                                          </p:spTgt>
                                        </p:tgtEl>
                                        <p:attrNameLst>
                                          <p:attrName>style.visibility</p:attrName>
                                        </p:attrNameLst>
                                      </p:cBhvr>
                                      <p:to>
                                        <p:strVal val="visible"/>
                                      </p:to>
                                    </p:set>
                                    <p:animEffect transition="in" filter="fade">
                                      <p:cBhvr>
                                        <p:cTn id="21" dur="500"/>
                                        <p:tgtEl>
                                          <p:spTgt spid="60419">
                                            <p:txEl>
                                              <p:pRg st="2" end="2"/>
                                            </p:txEl>
                                          </p:spTgt>
                                        </p:tgtEl>
                                      </p:cBhvr>
                                    </p:animEffect>
                                    <p:anim calcmode="lin" valueType="num">
                                      <p:cBhvr>
                                        <p:cTn id="22" dur="500" fill="hold"/>
                                        <p:tgtEl>
                                          <p:spTgt spid="60419">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60419">
                                            <p:txEl>
                                              <p:pRg st="2" end="2"/>
                                            </p:txEl>
                                          </p:spTgt>
                                        </p:tgtEl>
                                        <p:attrNameLst>
                                          <p:attrName>ppt_y</p:attrName>
                                        </p:attrNameLst>
                                      </p:cBhvr>
                                      <p:tavLst>
                                        <p:tav tm="0">
                                          <p:val>
                                            <p:strVal val="#ppt_y+.05"/>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4" presetClass="entr" presetSubtype="0" fill="hold" grpId="0" nodeType="clickEffect">
                                  <p:stCondLst>
                                    <p:cond delay="0"/>
                                  </p:stCondLst>
                                  <p:childTnLst>
                                    <p:set>
                                      <p:cBhvr>
                                        <p:cTn id="27" dur="1" fill="hold">
                                          <p:stCondLst>
                                            <p:cond delay="0"/>
                                          </p:stCondLst>
                                        </p:cTn>
                                        <p:tgtEl>
                                          <p:spTgt spid="60419">
                                            <p:txEl>
                                              <p:pRg st="3" end="3"/>
                                            </p:txEl>
                                          </p:spTgt>
                                        </p:tgtEl>
                                        <p:attrNameLst>
                                          <p:attrName>style.visibility</p:attrName>
                                        </p:attrNameLst>
                                      </p:cBhvr>
                                      <p:to>
                                        <p:strVal val="visible"/>
                                      </p:to>
                                    </p:set>
                                    <p:animEffect transition="in" filter="fade">
                                      <p:cBhvr>
                                        <p:cTn id="28" dur="500"/>
                                        <p:tgtEl>
                                          <p:spTgt spid="60419">
                                            <p:txEl>
                                              <p:pRg st="3" end="3"/>
                                            </p:txEl>
                                          </p:spTgt>
                                        </p:tgtEl>
                                      </p:cBhvr>
                                    </p:animEffect>
                                    <p:anim calcmode="lin" valueType="num">
                                      <p:cBhvr>
                                        <p:cTn id="29" dur="500" fill="hold"/>
                                        <p:tgtEl>
                                          <p:spTgt spid="60419">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60419">
                                            <p:txEl>
                                              <p:pRg st="3" end="3"/>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3738</TotalTime>
  <Words>2745</Words>
  <Application>Microsoft Office PowerPoint</Application>
  <PresentationFormat>On-screen Show (4:3)</PresentationFormat>
  <Paragraphs>190</Paragraphs>
  <Slides>47</Slides>
  <Notes>0</Notes>
  <HiddenSlides>0</HiddenSlides>
  <MMClips>1</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47</vt:i4>
      </vt:variant>
    </vt:vector>
  </HeadingPairs>
  <TitlesOfParts>
    <vt:vector size="53" baseType="lpstr">
      <vt:lpstr>Arial</vt:lpstr>
      <vt:lpstr>Calibri</vt:lpstr>
      <vt:lpstr>Merriweather</vt:lpstr>
      <vt:lpstr>Wingdings</vt:lpstr>
      <vt:lpstr>Office Theme</vt:lpstr>
      <vt:lpstr>Packager Shell Object</vt:lpstr>
      <vt:lpstr>WILLIAM SHAKESPEARE (23 April 1564–23 April 1616)         Latest discovered portrait (March 2009; painted 1610)</vt:lpstr>
      <vt:lpstr>A biographical sketch</vt:lpstr>
      <vt:lpstr>PowerPoint Presentation</vt:lpstr>
      <vt:lpstr>Mary Arden’s house</vt:lpstr>
      <vt:lpstr>The Birthplace</vt:lpstr>
      <vt:lpstr>The Guild Chapel and Grammar School</vt:lpstr>
      <vt:lpstr>Anne Hathaway’s cottage</vt:lpstr>
      <vt:lpstr>Shakespeare in London</vt:lpstr>
      <vt:lpstr>PowerPoint Presentation</vt:lpstr>
      <vt:lpstr>PowerPoint Presentation</vt:lpstr>
      <vt:lpstr>PowerPoint Presentation</vt:lpstr>
      <vt:lpstr>PowerPoint Presentation</vt:lpstr>
      <vt:lpstr>The Globe – built in 1599 by the Lord Chamberlain’s Men (1612 engraving)</vt:lpstr>
      <vt:lpstr>The Globe – interior</vt:lpstr>
      <vt:lpstr>PowerPoint Presentation</vt:lpstr>
      <vt:lpstr>The Globe rebuilt (Shakespeare’s Globe, 1997)</vt:lpstr>
      <vt:lpstr>Shakespeare’s Globe </vt:lpstr>
      <vt:lpstr>Shakespeare’s Globe  – Southbank</vt:lpstr>
      <vt:lpstr>The Globe today - interior</vt:lpstr>
      <vt:lpstr>The Globe today - interior</vt:lpstr>
      <vt:lpstr>The Globe theatre hall  – apron stage; galleries; the yard/pit (for the “groundlings”) –</vt:lpstr>
      <vt:lpstr>Blackfriars’ Theatre (used as a winter playhouse between 1608-1642)</vt:lpstr>
      <vt:lpstr>PowerPoint Presentation</vt:lpstr>
      <vt:lpstr> The authorship controversy </vt:lpstr>
      <vt:lpstr>The “Stratfordians” – counterarguments: </vt:lpstr>
      <vt:lpstr>Periodisation of Shakespeare’s dramatic creation</vt:lpstr>
      <vt:lpstr>Shakespeare’s Plays: First Period of creation (1592–1600)  – light-hearted and brilliant maturity – Shakespeare came to dominate the English stage, proving his versatility and his extraordinary instinct for the stage – </vt:lpstr>
      <vt:lpstr>Shakespeare’s Plays: Second Period of creation  (1600/1–1608) –  his artistic maturity gained in depth – a darkened vision – somber grandeur of the conflicts portrayed in the tragedies – poetic language unequalled in its power of expression and metaphorical complexity – associated with the rise of the baroque sensibility – </vt:lpstr>
      <vt:lpstr>Shakespeare’s Plays: Third Period of creation  (1608–1613)  – spirit of reconciliation – serenity and quest for order – the grim vision of his tragedies: transcended – turns to romance: a consoling alternative – healing breaches, forgiveness, hope – their melancholy: tributary to the baroque sensibility – </vt:lpstr>
      <vt:lpstr> Major early editions of Shakespeare’s dramatic works</vt:lpstr>
      <vt:lpstr>PowerPoint Presentation</vt:lpstr>
      <vt:lpstr>The first Folio: 1623</vt:lpstr>
      <vt:lpstr>PowerPoint Presentation</vt:lpstr>
      <vt:lpstr>PowerPoint Presentation</vt:lpstr>
      <vt:lpstr>PowerPoint Presentation</vt:lpstr>
      <vt:lpstr>PowerPoint Presentation</vt:lpstr>
      <vt:lpstr>PowerPoint Presentation</vt:lpstr>
      <vt:lpstr> Shakespeare’s centrality in the literary canon. What makes Shakespeare a writer “not of an age, but for all time” (Ben Jonson)?  </vt:lpstr>
      <vt:lpstr>PowerPoint Presentation</vt:lpstr>
      <vt:lpstr>PowerPoint Presentation</vt:lpstr>
      <vt:lpstr>Shakespeare Memorial Theatre – Stratford-upon-Avon (1890)</vt:lpstr>
      <vt:lpstr>The Royal Shakespeare Company (founded in 1961) Stratford-upon-Avon</vt:lpstr>
      <vt:lpstr>PowerPoint Presentation</vt:lpstr>
      <vt:lpstr>The Swan Theatre – Stratford, 2015</vt:lpstr>
      <vt:lpstr>PowerPoint Presentation</vt:lpstr>
      <vt:lpstr>PowerPoint Presentation</vt:lpstr>
      <vt:lpstr>  Stratford: the statue of Touchstone, the jester in As You Like It James Walter Butler (1994)  “The fool doth think he is wise, but the wise man knows himself to be a fool.”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WILLIAM SHAKESPEARE (23 April 1564–23 April 1616)         Latest discovered portrait (March 2009; painted 1610)</dc:title>
  <dc:creator>Cornelia PC</dc:creator>
  <cp:lastModifiedBy>Macsiniuc Cornelia</cp:lastModifiedBy>
  <cp:revision>25</cp:revision>
  <dcterms:created xsi:type="dcterms:W3CDTF">2018-10-19T07:41:39Z</dcterms:created>
  <dcterms:modified xsi:type="dcterms:W3CDTF">2020-11-29T21:25:12Z</dcterms:modified>
</cp:coreProperties>
</file>