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3"/>
  </p:notesMasterIdLst>
  <p:sldIdLst>
    <p:sldId id="256" r:id="rId2"/>
    <p:sldId id="257" r:id="rId3"/>
    <p:sldId id="263" r:id="rId4"/>
    <p:sldId id="264" r:id="rId5"/>
    <p:sldId id="258" r:id="rId6"/>
    <p:sldId id="259" r:id="rId7"/>
    <p:sldId id="265" r:id="rId8"/>
    <p:sldId id="260" r:id="rId9"/>
    <p:sldId id="262" r:id="rId10"/>
    <p:sldId id="266" r:id="rId11"/>
    <p:sldId id="267" r:id="rId12"/>
    <p:sldId id="269" r:id="rId13"/>
    <p:sldId id="272" r:id="rId14"/>
    <p:sldId id="273" r:id="rId15"/>
    <p:sldId id="274" r:id="rId16"/>
    <p:sldId id="275" r:id="rId17"/>
    <p:sldId id="276" r:id="rId18"/>
    <p:sldId id="271" r:id="rId19"/>
    <p:sldId id="268" r:id="rId20"/>
    <p:sldId id="261" r:id="rId21"/>
    <p:sldId id="270"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48" d="100"/>
          <a:sy n="48" d="100"/>
        </p:scale>
        <p:origin x="1292"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D6AF4D-80C4-4CD3-98A0-1A2F48976EBE}"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51D638F3-4784-49A2-B64F-B066911EA0C3}">
      <dgm:prSet/>
      <dgm:spPr/>
      <dgm:t>
        <a:bodyPr/>
        <a:lstStyle/>
        <a:p>
          <a:r>
            <a:rPr lang="ro-RO" dirty="0"/>
            <a:t>-deportarea, împreună cu familia, în Transnistria, la 5 ani, în 1941 (pe fond de antisemitism de stat);</a:t>
          </a:r>
          <a:endParaRPr lang="en-US" dirty="0"/>
        </a:p>
      </dgm:t>
    </dgm:pt>
    <dgm:pt modelId="{F91C1F58-86D5-4450-B787-D9D5F0DCEFD7}" type="parTrans" cxnId="{EDF05493-191D-487C-8AD1-689EFD6ED5DE}">
      <dgm:prSet/>
      <dgm:spPr/>
      <dgm:t>
        <a:bodyPr/>
        <a:lstStyle/>
        <a:p>
          <a:endParaRPr lang="en-US"/>
        </a:p>
      </dgm:t>
    </dgm:pt>
    <dgm:pt modelId="{37CBA381-D689-4549-A510-F15F2AB96C95}" type="sibTrans" cxnId="{EDF05493-191D-487C-8AD1-689EFD6ED5DE}">
      <dgm:prSet/>
      <dgm:spPr/>
      <dgm:t>
        <a:bodyPr/>
        <a:lstStyle/>
        <a:p>
          <a:endParaRPr lang="en-US"/>
        </a:p>
      </dgm:t>
    </dgm:pt>
    <dgm:pt modelId="{257D5EF5-63F6-4700-ACE3-AB8F9FA32B55}">
      <dgm:prSet/>
      <dgm:spPr/>
      <dgm:t>
        <a:bodyPr/>
        <a:lstStyle/>
        <a:p>
          <a:r>
            <a:rPr lang="ro-RO" dirty="0"/>
            <a:t>-plecarea în exil (fuga de comunism) la 50 de ani.</a:t>
          </a:r>
          <a:endParaRPr lang="en-US" dirty="0"/>
        </a:p>
      </dgm:t>
    </dgm:pt>
    <dgm:pt modelId="{ACC767AD-8F29-495C-92FF-07E6F4A46736}" type="parTrans" cxnId="{B0248753-A689-4C95-9F32-1E6366D16D01}">
      <dgm:prSet/>
      <dgm:spPr/>
      <dgm:t>
        <a:bodyPr/>
        <a:lstStyle/>
        <a:p>
          <a:endParaRPr lang="en-US"/>
        </a:p>
      </dgm:t>
    </dgm:pt>
    <dgm:pt modelId="{B85BE9C6-6474-4A9F-B43D-A529CC8B93FB}" type="sibTrans" cxnId="{B0248753-A689-4C95-9F32-1E6366D16D01}">
      <dgm:prSet/>
      <dgm:spPr/>
      <dgm:t>
        <a:bodyPr/>
        <a:lstStyle/>
        <a:p>
          <a:endParaRPr lang="en-US"/>
        </a:p>
      </dgm:t>
    </dgm:pt>
    <dgm:pt modelId="{D83DA764-2E98-41F3-9CC8-551963B649CA}" type="pres">
      <dgm:prSet presAssocID="{7FD6AF4D-80C4-4CD3-98A0-1A2F48976EBE}" presName="linear" presStyleCnt="0">
        <dgm:presLayoutVars>
          <dgm:animLvl val="lvl"/>
          <dgm:resizeHandles val="exact"/>
        </dgm:presLayoutVars>
      </dgm:prSet>
      <dgm:spPr/>
    </dgm:pt>
    <dgm:pt modelId="{D93F87B3-54BD-40A0-B695-E8E47CD06043}" type="pres">
      <dgm:prSet presAssocID="{51D638F3-4784-49A2-B64F-B066911EA0C3}" presName="parentText" presStyleLbl="node1" presStyleIdx="0" presStyleCnt="2">
        <dgm:presLayoutVars>
          <dgm:chMax val="0"/>
          <dgm:bulletEnabled val="1"/>
        </dgm:presLayoutVars>
      </dgm:prSet>
      <dgm:spPr/>
    </dgm:pt>
    <dgm:pt modelId="{CC29E9B1-953A-4E3A-AB79-222FC26CB722}" type="pres">
      <dgm:prSet presAssocID="{37CBA381-D689-4549-A510-F15F2AB96C95}" presName="spacer" presStyleCnt="0"/>
      <dgm:spPr/>
    </dgm:pt>
    <dgm:pt modelId="{674B198E-39C3-46E7-8B17-9E0DECFEC9AC}" type="pres">
      <dgm:prSet presAssocID="{257D5EF5-63F6-4700-ACE3-AB8F9FA32B55}" presName="parentText" presStyleLbl="node1" presStyleIdx="1" presStyleCnt="2">
        <dgm:presLayoutVars>
          <dgm:chMax val="0"/>
          <dgm:bulletEnabled val="1"/>
        </dgm:presLayoutVars>
      </dgm:prSet>
      <dgm:spPr/>
    </dgm:pt>
  </dgm:ptLst>
  <dgm:cxnLst>
    <dgm:cxn modelId="{684B3C32-6B2A-42C8-A8CB-3DE25CEF219A}" type="presOf" srcId="{257D5EF5-63F6-4700-ACE3-AB8F9FA32B55}" destId="{674B198E-39C3-46E7-8B17-9E0DECFEC9AC}" srcOrd="0" destOrd="0" presId="urn:microsoft.com/office/officeart/2005/8/layout/vList2"/>
    <dgm:cxn modelId="{B0248753-A689-4C95-9F32-1E6366D16D01}" srcId="{7FD6AF4D-80C4-4CD3-98A0-1A2F48976EBE}" destId="{257D5EF5-63F6-4700-ACE3-AB8F9FA32B55}" srcOrd="1" destOrd="0" parTransId="{ACC767AD-8F29-495C-92FF-07E6F4A46736}" sibTransId="{B85BE9C6-6474-4A9F-B43D-A529CC8B93FB}"/>
    <dgm:cxn modelId="{EDF05493-191D-487C-8AD1-689EFD6ED5DE}" srcId="{7FD6AF4D-80C4-4CD3-98A0-1A2F48976EBE}" destId="{51D638F3-4784-49A2-B64F-B066911EA0C3}" srcOrd="0" destOrd="0" parTransId="{F91C1F58-86D5-4450-B787-D9D5F0DCEFD7}" sibTransId="{37CBA381-D689-4549-A510-F15F2AB96C95}"/>
    <dgm:cxn modelId="{5B9B85A7-32B7-46C1-A3D7-A54324514744}" type="presOf" srcId="{51D638F3-4784-49A2-B64F-B066911EA0C3}" destId="{D93F87B3-54BD-40A0-B695-E8E47CD06043}" srcOrd="0" destOrd="0" presId="urn:microsoft.com/office/officeart/2005/8/layout/vList2"/>
    <dgm:cxn modelId="{F9ECE6EC-2194-41F2-894D-4152EFE00BB2}" type="presOf" srcId="{7FD6AF4D-80C4-4CD3-98A0-1A2F48976EBE}" destId="{D83DA764-2E98-41F3-9CC8-551963B649CA}" srcOrd="0" destOrd="0" presId="urn:microsoft.com/office/officeart/2005/8/layout/vList2"/>
    <dgm:cxn modelId="{F19B835E-AD75-480F-ADCC-5624A884AED3}" type="presParOf" srcId="{D83DA764-2E98-41F3-9CC8-551963B649CA}" destId="{D93F87B3-54BD-40A0-B695-E8E47CD06043}" srcOrd="0" destOrd="0" presId="urn:microsoft.com/office/officeart/2005/8/layout/vList2"/>
    <dgm:cxn modelId="{211D0C7C-C90D-4A6F-B607-E820B9747EA0}" type="presParOf" srcId="{D83DA764-2E98-41F3-9CC8-551963B649CA}" destId="{CC29E9B1-953A-4E3A-AB79-222FC26CB722}" srcOrd="1" destOrd="0" presId="urn:microsoft.com/office/officeart/2005/8/layout/vList2"/>
    <dgm:cxn modelId="{9D3D2E2A-DAE6-4EB1-96C3-821BE2889FC6}" type="presParOf" srcId="{D83DA764-2E98-41F3-9CC8-551963B649CA}" destId="{674B198E-39C3-46E7-8B17-9E0DECFEC9AC}"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167C105-CA14-4227-9DC3-ABDF8894151B}"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B322F7F9-7E0E-48F5-8187-BDA80A9D94E9}">
      <dgm:prSet/>
      <dgm:spPr/>
      <dgm:t>
        <a:bodyPr/>
        <a:lstStyle/>
        <a:p>
          <a:r>
            <a:rPr lang="ro-RO"/>
            <a:t>- N. Manea a fost dezamăgit să fie considerat doar memorialist (de N. Manolescu);</a:t>
          </a:r>
          <a:endParaRPr lang="en-US"/>
        </a:p>
      </dgm:t>
    </dgm:pt>
    <dgm:pt modelId="{70D3E9DC-2092-4661-9C01-76513506407A}" type="parTrans" cxnId="{96B81A43-421E-402D-B08C-91061E080582}">
      <dgm:prSet/>
      <dgm:spPr/>
      <dgm:t>
        <a:bodyPr/>
        <a:lstStyle/>
        <a:p>
          <a:endParaRPr lang="en-US"/>
        </a:p>
      </dgm:t>
    </dgm:pt>
    <dgm:pt modelId="{DB4F3E20-4FE0-4A98-9068-95B4D6E66E77}" type="sibTrans" cxnId="{96B81A43-421E-402D-B08C-91061E080582}">
      <dgm:prSet/>
      <dgm:spPr/>
      <dgm:t>
        <a:bodyPr/>
        <a:lstStyle/>
        <a:p>
          <a:endParaRPr lang="en-US"/>
        </a:p>
      </dgm:t>
    </dgm:pt>
    <dgm:pt modelId="{A539E1C7-72CF-45A7-93BC-DF27D2278A2A}">
      <dgm:prSet/>
      <dgm:spPr/>
      <dgm:t>
        <a:bodyPr/>
        <a:lstStyle/>
        <a:p>
          <a:r>
            <a:rPr lang="ro-RO"/>
            <a:t>- N. Manolescu (</a:t>
          </a:r>
          <a:r>
            <a:rPr lang="ro-RO" i="1"/>
            <a:t>Istoria critică a literaturii române</a:t>
          </a:r>
          <a:r>
            <a:rPr lang="ro-RO"/>
            <a:t>, p. 1443): „În parte, Întoarcerea huliganului răscumpără o operă prolixă, nehotărâtă între ficțiune și mărturie, scrisă adesea în limbă de lemn, prezumțioasă și greu de citit.” </a:t>
          </a:r>
          <a:endParaRPr lang="en-US"/>
        </a:p>
      </dgm:t>
    </dgm:pt>
    <dgm:pt modelId="{0F667994-089D-4F63-BE51-308D679595B2}" type="parTrans" cxnId="{DFF75C52-B476-4ACC-B63D-D86AE87156B2}">
      <dgm:prSet/>
      <dgm:spPr/>
      <dgm:t>
        <a:bodyPr/>
        <a:lstStyle/>
        <a:p>
          <a:endParaRPr lang="en-US"/>
        </a:p>
      </dgm:t>
    </dgm:pt>
    <dgm:pt modelId="{172A3C72-02F5-4897-A51B-3D03E033076B}" type="sibTrans" cxnId="{DFF75C52-B476-4ACC-B63D-D86AE87156B2}">
      <dgm:prSet/>
      <dgm:spPr/>
      <dgm:t>
        <a:bodyPr/>
        <a:lstStyle/>
        <a:p>
          <a:endParaRPr lang="en-US"/>
        </a:p>
      </dgm:t>
    </dgm:pt>
    <dgm:pt modelId="{EF2ED9C9-C0B6-44F9-BBBB-CD91B857C947}" type="pres">
      <dgm:prSet presAssocID="{1167C105-CA14-4227-9DC3-ABDF8894151B}" presName="linear" presStyleCnt="0">
        <dgm:presLayoutVars>
          <dgm:animLvl val="lvl"/>
          <dgm:resizeHandles val="exact"/>
        </dgm:presLayoutVars>
      </dgm:prSet>
      <dgm:spPr/>
    </dgm:pt>
    <dgm:pt modelId="{6CD37D3D-805F-41AC-A93D-C2BF8E68689A}" type="pres">
      <dgm:prSet presAssocID="{B322F7F9-7E0E-48F5-8187-BDA80A9D94E9}" presName="parentText" presStyleLbl="node1" presStyleIdx="0" presStyleCnt="2">
        <dgm:presLayoutVars>
          <dgm:chMax val="0"/>
          <dgm:bulletEnabled val="1"/>
        </dgm:presLayoutVars>
      </dgm:prSet>
      <dgm:spPr/>
    </dgm:pt>
    <dgm:pt modelId="{A16C42FC-4DCC-414D-915D-C3BA8A95C573}" type="pres">
      <dgm:prSet presAssocID="{DB4F3E20-4FE0-4A98-9068-95B4D6E66E77}" presName="spacer" presStyleCnt="0"/>
      <dgm:spPr/>
    </dgm:pt>
    <dgm:pt modelId="{59FC2BED-4278-4461-ACF3-7E34C8C45E69}" type="pres">
      <dgm:prSet presAssocID="{A539E1C7-72CF-45A7-93BC-DF27D2278A2A}" presName="parentText" presStyleLbl="node1" presStyleIdx="1" presStyleCnt="2">
        <dgm:presLayoutVars>
          <dgm:chMax val="0"/>
          <dgm:bulletEnabled val="1"/>
        </dgm:presLayoutVars>
      </dgm:prSet>
      <dgm:spPr/>
    </dgm:pt>
  </dgm:ptLst>
  <dgm:cxnLst>
    <dgm:cxn modelId="{ED38F803-A5CE-4ED8-AFA4-F85D611A2943}" type="presOf" srcId="{B322F7F9-7E0E-48F5-8187-BDA80A9D94E9}" destId="{6CD37D3D-805F-41AC-A93D-C2BF8E68689A}" srcOrd="0" destOrd="0" presId="urn:microsoft.com/office/officeart/2005/8/layout/vList2"/>
    <dgm:cxn modelId="{96B81A43-421E-402D-B08C-91061E080582}" srcId="{1167C105-CA14-4227-9DC3-ABDF8894151B}" destId="{B322F7F9-7E0E-48F5-8187-BDA80A9D94E9}" srcOrd="0" destOrd="0" parTransId="{70D3E9DC-2092-4661-9C01-76513506407A}" sibTransId="{DB4F3E20-4FE0-4A98-9068-95B4D6E66E77}"/>
    <dgm:cxn modelId="{EE5DF044-F3A5-4419-9651-F66D062744FB}" type="presOf" srcId="{1167C105-CA14-4227-9DC3-ABDF8894151B}" destId="{EF2ED9C9-C0B6-44F9-BBBB-CD91B857C947}" srcOrd="0" destOrd="0" presId="urn:microsoft.com/office/officeart/2005/8/layout/vList2"/>
    <dgm:cxn modelId="{DFF75C52-B476-4ACC-B63D-D86AE87156B2}" srcId="{1167C105-CA14-4227-9DC3-ABDF8894151B}" destId="{A539E1C7-72CF-45A7-93BC-DF27D2278A2A}" srcOrd="1" destOrd="0" parTransId="{0F667994-089D-4F63-BE51-308D679595B2}" sibTransId="{172A3C72-02F5-4897-A51B-3D03E033076B}"/>
    <dgm:cxn modelId="{8F9BD48D-BEA2-43FD-A2D2-D12915E3523A}" type="presOf" srcId="{A539E1C7-72CF-45A7-93BC-DF27D2278A2A}" destId="{59FC2BED-4278-4461-ACF3-7E34C8C45E69}" srcOrd="0" destOrd="0" presId="urn:microsoft.com/office/officeart/2005/8/layout/vList2"/>
    <dgm:cxn modelId="{28528836-C7EE-4CD8-8ED2-60572818B269}" type="presParOf" srcId="{EF2ED9C9-C0B6-44F9-BBBB-CD91B857C947}" destId="{6CD37D3D-805F-41AC-A93D-C2BF8E68689A}" srcOrd="0" destOrd="0" presId="urn:microsoft.com/office/officeart/2005/8/layout/vList2"/>
    <dgm:cxn modelId="{DDD5E91E-FF4D-4CD0-B835-20B5B4EBF987}" type="presParOf" srcId="{EF2ED9C9-C0B6-44F9-BBBB-CD91B857C947}" destId="{A16C42FC-4DCC-414D-915D-C3BA8A95C573}" srcOrd="1" destOrd="0" presId="urn:microsoft.com/office/officeart/2005/8/layout/vList2"/>
    <dgm:cxn modelId="{3E8E32D9-6E82-45C4-83FD-9D2BD4BC84BF}" type="presParOf" srcId="{EF2ED9C9-C0B6-44F9-BBBB-CD91B857C947}" destId="{59FC2BED-4278-4461-ACF3-7E34C8C45E69}"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528983-4A10-4726-ADF5-F4F3A5FC582D}"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0665222F-C6EE-46B7-9E27-FF4797C14501}">
      <dgm:prSet/>
      <dgm:spPr/>
      <dgm:t>
        <a:bodyPr/>
        <a:lstStyle/>
        <a:p>
          <a:r>
            <a:rPr lang="ro-RO"/>
            <a:t>- Rana alungării din România în copilărie;</a:t>
          </a:r>
          <a:endParaRPr lang="en-US"/>
        </a:p>
      </dgm:t>
    </dgm:pt>
    <dgm:pt modelId="{ACCEB38C-987B-435F-8ABE-92F04FD4BAB5}" type="parTrans" cxnId="{2D75762A-23ED-455F-9A80-7BAE38D1C83E}">
      <dgm:prSet/>
      <dgm:spPr/>
      <dgm:t>
        <a:bodyPr/>
        <a:lstStyle/>
        <a:p>
          <a:endParaRPr lang="en-US"/>
        </a:p>
      </dgm:t>
    </dgm:pt>
    <dgm:pt modelId="{7A0AE544-4C6B-40A8-813C-A46FCB9B6B60}" type="sibTrans" cxnId="{2D75762A-23ED-455F-9A80-7BAE38D1C83E}">
      <dgm:prSet/>
      <dgm:spPr/>
      <dgm:t>
        <a:bodyPr/>
        <a:lstStyle/>
        <a:p>
          <a:endParaRPr lang="en-US"/>
        </a:p>
      </dgm:t>
    </dgm:pt>
    <dgm:pt modelId="{14E1C9CB-00C1-4821-AE05-B7331C30D0D5}">
      <dgm:prSet/>
      <dgm:spPr/>
      <dgm:t>
        <a:bodyPr/>
        <a:lstStyle/>
        <a:p>
          <a:r>
            <a:rPr lang="ro-RO"/>
            <a:t>- Monstruozitatea Istoriei;</a:t>
          </a:r>
          <a:endParaRPr lang="en-US"/>
        </a:p>
      </dgm:t>
    </dgm:pt>
    <dgm:pt modelId="{CEDD02E1-CECD-4A6D-A7AD-E5935437C368}" type="parTrans" cxnId="{4E885152-777C-49B5-B618-EF64BCE4809B}">
      <dgm:prSet/>
      <dgm:spPr/>
      <dgm:t>
        <a:bodyPr/>
        <a:lstStyle/>
        <a:p>
          <a:endParaRPr lang="en-US"/>
        </a:p>
      </dgm:t>
    </dgm:pt>
    <dgm:pt modelId="{71139340-0CE4-4472-B214-D9782AA6FD18}" type="sibTrans" cxnId="{4E885152-777C-49B5-B618-EF64BCE4809B}">
      <dgm:prSet/>
      <dgm:spPr/>
      <dgm:t>
        <a:bodyPr/>
        <a:lstStyle/>
        <a:p>
          <a:endParaRPr lang="en-US"/>
        </a:p>
      </dgm:t>
    </dgm:pt>
    <dgm:pt modelId="{1E8C3D73-7731-4B97-913C-00CD9E8DBE58}">
      <dgm:prSet/>
      <dgm:spPr/>
      <dgm:t>
        <a:bodyPr/>
        <a:lstStyle/>
        <a:p>
          <a:r>
            <a:rPr lang="ro-RO"/>
            <a:t>- Suferința constitutivă;</a:t>
          </a:r>
          <a:endParaRPr lang="en-US"/>
        </a:p>
      </dgm:t>
    </dgm:pt>
    <dgm:pt modelId="{3EA16980-7533-46B7-92BC-7F31735F0F6F}" type="parTrans" cxnId="{E5BF1A3F-2041-4145-AE80-A8C1FC14E845}">
      <dgm:prSet/>
      <dgm:spPr/>
      <dgm:t>
        <a:bodyPr/>
        <a:lstStyle/>
        <a:p>
          <a:endParaRPr lang="en-US"/>
        </a:p>
      </dgm:t>
    </dgm:pt>
    <dgm:pt modelId="{F2E953B4-4EFA-409F-AC4D-4B8A9C680FD5}" type="sibTrans" cxnId="{E5BF1A3F-2041-4145-AE80-A8C1FC14E845}">
      <dgm:prSet/>
      <dgm:spPr/>
      <dgm:t>
        <a:bodyPr/>
        <a:lstStyle/>
        <a:p>
          <a:endParaRPr lang="en-US"/>
        </a:p>
      </dgm:t>
    </dgm:pt>
    <dgm:pt modelId="{9438D6B6-092F-4C4E-BB5A-07C24107A0CB}">
      <dgm:prSet/>
      <dgm:spPr/>
      <dgm:t>
        <a:bodyPr/>
        <a:lstStyle/>
        <a:p>
          <a:r>
            <a:rPr lang="ro-RO"/>
            <a:t>- În exil, nu a cerut azil politic; a avut mult timp pașaport românesc;</a:t>
          </a:r>
          <a:endParaRPr lang="en-US"/>
        </a:p>
      </dgm:t>
    </dgm:pt>
    <dgm:pt modelId="{AC1B1976-F85C-4423-81A5-A4B19513EF1F}" type="parTrans" cxnId="{6A9ADBD1-4CC1-4A36-89FF-F31114D53883}">
      <dgm:prSet/>
      <dgm:spPr/>
      <dgm:t>
        <a:bodyPr/>
        <a:lstStyle/>
        <a:p>
          <a:endParaRPr lang="en-US"/>
        </a:p>
      </dgm:t>
    </dgm:pt>
    <dgm:pt modelId="{59F97A0F-2D6E-4110-AEE9-E7D56F76AF0A}" type="sibTrans" cxnId="{6A9ADBD1-4CC1-4A36-89FF-F31114D53883}">
      <dgm:prSet/>
      <dgm:spPr/>
      <dgm:t>
        <a:bodyPr/>
        <a:lstStyle/>
        <a:p>
          <a:endParaRPr lang="en-US"/>
        </a:p>
      </dgm:t>
    </dgm:pt>
    <dgm:pt modelId="{BD5340C6-53D8-4642-B745-094B6470952C}">
      <dgm:prSet/>
      <dgm:spPr/>
      <dgm:t>
        <a:bodyPr/>
        <a:lstStyle/>
        <a:p>
          <a:r>
            <a:rPr lang="ro-RO"/>
            <a:t>- Limba română continuă să-i fie limba de creație;</a:t>
          </a:r>
          <a:endParaRPr lang="en-US"/>
        </a:p>
      </dgm:t>
    </dgm:pt>
    <dgm:pt modelId="{B63B0793-5D0D-45E3-AED0-CFFAC9DA2E80}" type="parTrans" cxnId="{5107CC89-ECB9-4298-A57D-F0B0506445D5}">
      <dgm:prSet/>
      <dgm:spPr/>
      <dgm:t>
        <a:bodyPr/>
        <a:lstStyle/>
        <a:p>
          <a:endParaRPr lang="en-US"/>
        </a:p>
      </dgm:t>
    </dgm:pt>
    <dgm:pt modelId="{37FCE45F-E40C-458A-8382-6B727E97A2C5}" type="sibTrans" cxnId="{5107CC89-ECB9-4298-A57D-F0B0506445D5}">
      <dgm:prSet/>
      <dgm:spPr/>
      <dgm:t>
        <a:bodyPr/>
        <a:lstStyle/>
        <a:p>
          <a:endParaRPr lang="en-US"/>
        </a:p>
      </dgm:t>
    </dgm:pt>
    <dgm:pt modelId="{5C1DA85A-82C3-492B-A127-FB1B303B4486}" type="pres">
      <dgm:prSet presAssocID="{83528983-4A10-4726-ADF5-F4F3A5FC582D}" presName="linear" presStyleCnt="0">
        <dgm:presLayoutVars>
          <dgm:animLvl val="lvl"/>
          <dgm:resizeHandles val="exact"/>
        </dgm:presLayoutVars>
      </dgm:prSet>
      <dgm:spPr/>
    </dgm:pt>
    <dgm:pt modelId="{074A9664-A54F-4E0E-8A8A-3FBABEEC7FBD}" type="pres">
      <dgm:prSet presAssocID="{0665222F-C6EE-46B7-9E27-FF4797C14501}" presName="parentText" presStyleLbl="node1" presStyleIdx="0" presStyleCnt="5">
        <dgm:presLayoutVars>
          <dgm:chMax val="0"/>
          <dgm:bulletEnabled val="1"/>
        </dgm:presLayoutVars>
      </dgm:prSet>
      <dgm:spPr/>
    </dgm:pt>
    <dgm:pt modelId="{C30B2F1F-2596-456F-B48A-19332A9AFAFD}" type="pres">
      <dgm:prSet presAssocID="{7A0AE544-4C6B-40A8-813C-A46FCB9B6B60}" presName="spacer" presStyleCnt="0"/>
      <dgm:spPr/>
    </dgm:pt>
    <dgm:pt modelId="{BCEEB511-5E0F-4046-B6E6-4CF70746DE4D}" type="pres">
      <dgm:prSet presAssocID="{14E1C9CB-00C1-4821-AE05-B7331C30D0D5}" presName="parentText" presStyleLbl="node1" presStyleIdx="1" presStyleCnt="5">
        <dgm:presLayoutVars>
          <dgm:chMax val="0"/>
          <dgm:bulletEnabled val="1"/>
        </dgm:presLayoutVars>
      </dgm:prSet>
      <dgm:spPr/>
    </dgm:pt>
    <dgm:pt modelId="{A7B0B013-5BAE-473E-A4F6-A093B8301E60}" type="pres">
      <dgm:prSet presAssocID="{71139340-0CE4-4472-B214-D9782AA6FD18}" presName="spacer" presStyleCnt="0"/>
      <dgm:spPr/>
    </dgm:pt>
    <dgm:pt modelId="{D723B6FC-200C-4341-9BC1-C21A7DE8D225}" type="pres">
      <dgm:prSet presAssocID="{1E8C3D73-7731-4B97-913C-00CD9E8DBE58}" presName="parentText" presStyleLbl="node1" presStyleIdx="2" presStyleCnt="5">
        <dgm:presLayoutVars>
          <dgm:chMax val="0"/>
          <dgm:bulletEnabled val="1"/>
        </dgm:presLayoutVars>
      </dgm:prSet>
      <dgm:spPr/>
    </dgm:pt>
    <dgm:pt modelId="{EC75D359-6085-44B9-B413-8849D19C2C9F}" type="pres">
      <dgm:prSet presAssocID="{F2E953B4-4EFA-409F-AC4D-4B8A9C680FD5}" presName="spacer" presStyleCnt="0"/>
      <dgm:spPr/>
    </dgm:pt>
    <dgm:pt modelId="{3111FBD9-31D8-4224-B267-C8F7EA69FC2D}" type="pres">
      <dgm:prSet presAssocID="{9438D6B6-092F-4C4E-BB5A-07C24107A0CB}" presName="parentText" presStyleLbl="node1" presStyleIdx="3" presStyleCnt="5">
        <dgm:presLayoutVars>
          <dgm:chMax val="0"/>
          <dgm:bulletEnabled val="1"/>
        </dgm:presLayoutVars>
      </dgm:prSet>
      <dgm:spPr/>
    </dgm:pt>
    <dgm:pt modelId="{1A266665-E06E-47BC-832E-141D8A711458}" type="pres">
      <dgm:prSet presAssocID="{59F97A0F-2D6E-4110-AEE9-E7D56F76AF0A}" presName="spacer" presStyleCnt="0"/>
      <dgm:spPr/>
    </dgm:pt>
    <dgm:pt modelId="{1F02D776-8022-430F-A83F-A6E88B63D00F}" type="pres">
      <dgm:prSet presAssocID="{BD5340C6-53D8-4642-B745-094B6470952C}" presName="parentText" presStyleLbl="node1" presStyleIdx="4" presStyleCnt="5">
        <dgm:presLayoutVars>
          <dgm:chMax val="0"/>
          <dgm:bulletEnabled val="1"/>
        </dgm:presLayoutVars>
      </dgm:prSet>
      <dgm:spPr/>
    </dgm:pt>
  </dgm:ptLst>
  <dgm:cxnLst>
    <dgm:cxn modelId="{50E8F526-C071-4BA0-AAFE-73206DE4339C}" type="presOf" srcId="{14E1C9CB-00C1-4821-AE05-B7331C30D0D5}" destId="{BCEEB511-5E0F-4046-B6E6-4CF70746DE4D}" srcOrd="0" destOrd="0" presId="urn:microsoft.com/office/officeart/2005/8/layout/vList2"/>
    <dgm:cxn modelId="{2D75762A-23ED-455F-9A80-7BAE38D1C83E}" srcId="{83528983-4A10-4726-ADF5-F4F3A5FC582D}" destId="{0665222F-C6EE-46B7-9E27-FF4797C14501}" srcOrd="0" destOrd="0" parTransId="{ACCEB38C-987B-435F-8ABE-92F04FD4BAB5}" sibTransId="{7A0AE544-4C6B-40A8-813C-A46FCB9B6B60}"/>
    <dgm:cxn modelId="{E5BF1A3F-2041-4145-AE80-A8C1FC14E845}" srcId="{83528983-4A10-4726-ADF5-F4F3A5FC582D}" destId="{1E8C3D73-7731-4B97-913C-00CD9E8DBE58}" srcOrd="2" destOrd="0" parTransId="{3EA16980-7533-46B7-92BC-7F31735F0F6F}" sibTransId="{F2E953B4-4EFA-409F-AC4D-4B8A9C680FD5}"/>
    <dgm:cxn modelId="{EB967A48-D2F6-44E3-980B-9138A1E789D0}" type="presOf" srcId="{0665222F-C6EE-46B7-9E27-FF4797C14501}" destId="{074A9664-A54F-4E0E-8A8A-3FBABEEC7FBD}" srcOrd="0" destOrd="0" presId="urn:microsoft.com/office/officeart/2005/8/layout/vList2"/>
    <dgm:cxn modelId="{753C084D-9F59-42D4-82AD-2154523AE76C}" type="presOf" srcId="{83528983-4A10-4726-ADF5-F4F3A5FC582D}" destId="{5C1DA85A-82C3-492B-A127-FB1B303B4486}" srcOrd="0" destOrd="0" presId="urn:microsoft.com/office/officeart/2005/8/layout/vList2"/>
    <dgm:cxn modelId="{4E885152-777C-49B5-B618-EF64BCE4809B}" srcId="{83528983-4A10-4726-ADF5-F4F3A5FC582D}" destId="{14E1C9CB-00C1-4821-AE05-B7331C30D0D5}" srcOrd="1" destOrd="0" parTransId="{CEDD02E1-CECD-4A6D-A7AD-E5935437C368}" sibTransId="{71139340-0CE4-4472-B214-D9782AA6FD18}"/>
    <dgm:cxn modelId="{5B05E054-FE8C-4640-BDF9-FC89B1B2D147}" type="presOf" srcId="{BD5340C6-53D8-4642-B745-094B6470952C}" destId="{1F02D776-8022-430F-A83F-A6E88B63D00F}" srcOrd="0" destOrd="0" presId="urn:microsoft.com/office/officeart/2005/8/layout/vList2"/>
    <dgm:cxn modelId="{5107CC89-ECB9-4298-A57D-F0B0506445D5}" srcId="{83528983-4A10-4726-ADF5-F4F3A5FC582D}" destId="{BD5340C6-53D8-4642-B745-094B6470952C}" srcOrd="4" destOrd="0" parTransId="{B63B0793-5D0D-45E3-AED0-CFFAC9DA2E80}" sibTransId="{37FCE45F-E40C-458A-8382-6B727E97A2C5}"/>
    <dgm:cxn modelId="{A31DDE9A-77E8-4FF7-A9EC-FAED101FB4B9}" type="presOf" srcId="{9438D6B6-092F-4C4E-BB5A-07C24107A0CB}" destId="{3111FBD9-31D8-4224-B267-C8F7EA69FC2D}" srcOrd="0" destOrd="0" presId="urn:microsoft.com/office/officeart/2005/8/layout/vList2"/>
    <dgm:cxn modelId="{6A9ADBD1-4CC1-4A36-89FF-F31114D53883}" srcId="{83528983-4A10-4726-ADF5-F4F3A5FC582D}" destId="{9438D6B6-092F-4C4E-BB5A-07C24107A0CB}" srcOrd="3" destOrd="0" parTransId="{AC1B1976-F85C-4423-81A5-A4B19513EF1F}" sibTransId="{59F97A0F-2D6E-4110-AEE9-E7D56F76AF0A}"/>
    <dgm:cxn modelId="{2B729FFF-ECE6-4616-A93D-A3311C8A2767}" type="presOf" srcId="{1E8C3D73-7731-4B97-913C-00CD9E8DBE58}" destId="{D723B6FC-200C-4341-9BC1-C21A7DE8D225}" srcOrd="0" destOrd="0" presId="urn:microsoft.com/office/officeart/2005/8/layout/vList2"/>
    <dgm:cxn modelId="{7ECC3A28-1A4F-4505-8528-3C2F03BA30CA}" type="presParOf" srcId="{5C1DA85A-82C3-492B-A127-FB1B303B4486}" destId="{074A9664-A54F-4E0E-8A8A-3FBABEEC7FBD}" srcOrd="0" destOrd="0" presId="urn:microsoft.com/office/officeart/2005/8/layout/vList2"/>
    <dgm:cxn modelId="{0FE92555-AC83-414C-8919-82DA245DEAB5}" type="presParOf" srcId="{5C1DA85A-82C3-492B-A127-FB1B303B4486}" destId="{C30B2F1F-2596-456F-B48A-19332A9AFAFD}" srcOrd="1" destOrd="0" presId="urn:microsoft.com/office/officeart/2005/8/layout/vList2"/>
    <dgm:cxn modelId="{867FD714-A561-4D0E-BF37-6F0C6995BB81}" type="presParOf" srcId="{5C1DA85A-82C3-492B-A127-FB1B303B4486}" destId="{BCEEB511-5E0F-4046-B6E6-4CF70746DE4D}" srcOrd="2" destOrd="0" presId="urn:microsoft.com/office/officeart/2005/8/layout/vList2"/>
    <dgm:cxn modelId="{7B2028ED-72F0-476D-9D0A-501DF434436E}" type="presParOf" srcId="{5C1DA85A-82C3-492B-A127-FB1B303B4486}" destId="{A7B0B013-5BAE-473E-A4F6-A093B8301E60}" srcOrd="3" destOrd="0" presId="urn:microsoft.com/office/officeart/2005/8/layout/vList2"/>
    <dgm:cxn modelId="{C8AE7EC4-8C70-4CAB-8EAF-BFFBED0B578F}" type="presParOf" srcId="{5C1DA85A-82C3-492B-A127-FB1B303B4486}" destId="{D723B6FC-200C-4341-9BC1-C21A7DE8D225}" srcOrd="4" destOrd="0" presId="urn:microsoft.com/office/officeart/2005/8/layout/vList2"/>
    <dgm:cxn modelId="{C26F7B1F-351F-4346-9811-3EB7B57B9792}" type="presParOf" srcId="{5C1DA85A-82C3-492B-A127-FB1B303B4486}" destId="{EC75D359-6085-44B9-B413-8849D19C2C9F}" srcOrd="5" destOrd="0" presId="urn:microsoft.com/office/officeart/2005/8/layout/vList2"/>
    <dgm:cxn modelId="{87F9C994-2458-4F57-92DA-DD1A85B1781F}" type="presParOf" srcId="{5C1DA85A-82C3-492B-A127-FB1B303B4486}" destId="{3111FBD9-31D8-4224-B267-C8F7EA69FC2D}" srcOrd="6" destOrd="0" presId="urn:microsoft.com/office/officeart/2005/8/layout/vList2"/>
    <dgm:cxn modelId="{F899BBBE-11D6-4328-B887-17261F56A6D9}" type="presParOf" srcId="{5C1DA85A-82C3-492B-A127-FB1B303B4486}" destId="{1A266665-E06E-47BC-832E-141D8A711458}" srcOrd="7" destOrd="0" presId="urn:microsoft.com/office/officeart/2005/8/layout/vList2"/>
    <dgm:cxn modelId="{38773CFB-002D-4A31-AD61-E7BEB67D36A4}" type="presParOf" srcId="{5C1DA85A-82C3-492B-A127-FB1B303B4486}" destId="{1F02D776-8022-430F-A83F-A6E88B63D00F}"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D12DAA5-3A77-43D7-8673-3F4DAE50D0EB}"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5EF4B446-A82C-4F07-984D-00FFFBC715BB}">
      <dgm:prSet/>
      <dgm:spPr/>
      <dgm:t>
        <a:bodyPr/>
        <a:lstStyle/>
        <a:p>
          <a:r>
            <a:rPr lang="ro-RO"/>
            <a:t>- un exil tardiv (plecare din țară la 50 de ani);</a:t>
          </a:r>
          <a:endParaRPr lang="en-US"/>
        </a:p>
      </dgm:t>
    </dgm:pt>
    <dgm:pt modelId="{AB3E89E7-25B8-4D89-A058-8AE3EEBB1F7C}" type="parTrans" cxnId="{71F3316A-9D32-4AF5-9F85-ADF567FA6952}">
      <dgm:prSet/>
      <dgm:spPr/>
      <dgm:t>
        <a:bodyPr/>
        <a:lstStyle/>
        <a:p>
          <a:endParaRPr lang="en-US"/>
        </a:p>
      </dgm:t>
    </dgm:pt>
    <dgm:pt modelId="{2BD0C13A-8D14-4BBB-B7AB-45CA0C89D3F1}" type="sibTrans" cxnId="{71F3316A-9D32-4AF5-9F85-ADF567FA6952}">
      <dgm:prSet/>
      <dgm:spPr/>
      <dgm:t>
        <a:bodyPr/>
        <a:lstStyle/>
        <a:p>
          <a:endParaRPr lang="en-US"/>
        </a:p>
      </dgm:t>
    </dgm:pt>
    <dgm:pt modelId="{F52D4D50-92C6-49E0-A5E9-3186D7879E49}">
      <dgm:prSet/>
      <dgm:spPr/>
      <dgm:t>
        <a:bodyPr/>
        <a:lstStyle/>
        <a:p>
          <a:r>
            <a:rPr lang="ro-RO" dirty="0"/>
            <a:t>-o adaptare dificilă în țara de adopție (nu cunoștea deloc limba engleză);</a:t>
          </a:r>
          <a:endParaRPr lang="en-US" dirty="0"/>
        </a:p>
      </dgm:t>
    </dgm:pt>
    <dgm:pt modelId="{63DE9A2E-613B-4C4C-8F5F-D66446037301}" type="parTrans" cxnId="{FD1CBF4D-A785-4E65-A7FD-77D7494F7DD2}">
      <dgm:prSet/>
      <dgm:spPr/>
      <dgm:t>
        <a:bodyPr/>
        <a:lstStyle/>
        <a:p>
          <a:endParaRPr lang="en-US"/>
        </a:p>
      </dgm:t>
    </dgm:pt>
    <dgm:pt modelId="{61F9EF2A-A559-44FE-8802-70BEBBF1826D}" type="sibTrans" cxnId="{FD1CBF4D-A785-4E65-A7FD-77D7494F7DD2}">
      <dgm:prSet/>
      <dgm:spPr/>
      <dgm:t>
        <a:bodyPr/>
        <a:lstStyle/>
        <a:p>
          <a:endParaRPr lang="en-US"/>
        </a:p>
      </dgm:t>
    </dgm:pt>
    <dgm:pt modelId="{608B57B5-8481-4087-B549-DECA0A50F835}">
      <dgm:prSet/>
      <dgm:spPr/>
      <dgm:t>
        <a:bodyPr/>
        <a:lstStyle/>
        <a:p>
          <a:r>
            <a:rPr lang="ro-RO" dirty="0"/>
            <a:t>-apoi o reușită remarcabilă, literară și socială, grație perseverenței și norocului de a avea prieteni buni, bine situați (</a:t>
          </a:r>
          <a:r>
            <a:rPr lang="ro-RO" dirty="0" err="1"/>
            <a:t>Ph</a:t>
          </a:r>
          <a:r>
            <a:rPr lang="ro-RO" dirty="0"/>
            <a:t>. Roth etc.)</a:t>
          </a:r>
          <a:endParaRPr lang="en-US" dirty="0"/>
        </a:p>
      </dgm:t>
    </dgm:pt>
    <dgm:pt modelId="{2ECE52B1-D29E-4896-AB3E-04632C07ECBB}" type="parTrans" cxnId="{EEF1BB2E-F401-4A27-9EB8-8F80F0047C70}">
      <dgm:prSet/>
      <dgm:spPr/>
      <dgm:t>
        <a:bodyPr/>
        <a:lstStyle/>
        <a:p>
          <a:endParaRPr lang="en-US"/>
        </a:p>
      </dgm:t>
    </dgm:pt>
    <dgm:pt modelId="{B7487621-6135-4657-A0CB-EA2585E62853}" type="sibTrans" cxnId="{EEF1BB2E-F401-4A27-9EB8-8F80F0047C70}">
      <dgm:prSet/>
      <dgm:spPr/>
      <dgm:t>
        <a:bodyPr/>
        <a:lstStyle/>
        <a:p>
          <a:endParaRPr lang="en-US"/>
        </a:p>
      </dgm:t>
    </dgm:pt>
    <dgm:pt modelId="{D874B3B3-F413-4C04-B5F2-CD8553DA276C}" type="pres">
      <dgm:prSet presAssocID="{DD12DAA5-3A77-43D7-8673-3F4DAE50D0EB}" presName="linear" presStyleCnt="0">
        <dgm:presLayoutVars>
          <dgm:animLvl val="lvl"/>
          <dgm:resizeHandles val="exact"/>
        </dgm:presLayoutVars>
      </dgm:prSet>
      <dgm:spPr/>
    </dgm:pt>
    <dgm:pt modelId="{9AAE6408-82BD-4AA6-B98E-868E19DEDB5D}" type="pres">
      <dgm:prSet presAssocID="{5EF4B446-A82C-4F07-984D-00FFFBC715BB}" presName="parentText" presStyleLbl="node1" presStyleIdx="0" presStyleCnt="3">
        <dgm:presLayoutVars>
          <dgm:chMax val="0"/>
          <dgm:bulletEnabled val="1"/>
        </dgm:presLayoutVars>
      </dgm:prSet>
      <dgm:spPr/>
    </dgm:pt>
    <dgm:pt modelId="{445DCDA1-B80D-470E-8B6D-19BF9B8507B2}" type="pres">
      <dgm:prSet presAssocID="{2BD0C13A-8D14-4BBB-B7AB-45CA0C89D3F1}" presName="spacer" presStyleCnt="0"/>
      <dgm:spPr/>
    </dgm:pt>
    <dgm:pt modelId="{08666905-5112-4314-819C-DCA21F4FF942}" type="pres">
      <dgm:prSet presAssocID="{F52D4D50-92C6-49E0-A5E9-3186D7879E49}" presName="parentText" presStyleLbl="node1" presStyleIdx="1" presStyleCnt="3">
        <dgm:presLayoutVars>
          <dgm:chMax val="0"/>
          <dgm:bulletEnabled val="1"/>
        </dgm:presLayoutVars>
      </dgm:prSet>
      <dgm:spPr/>
    </dgm:pt>
    <dgm:pt modelId="{3311A8E9-C2C2-467A-A23A-20FCA0A06820}" type="pres">
      <dgm:prSet presAssocID="{61F9EF2A-A559-44FE-8802-70BEBBF1826D}" presName="spacer" presStyleCnt="0"/>
      <dgm:spPr/>
    </dgm:pt>
    <dgm:pt modelId="{9A32E6CE-430B-4141-9E54-2A7EDD55488C}" type="pres">
      <dgm:prSet presAssocID="{608B57B5-8481-4087-B549-DECA0A50F835}" presName="parentText" presStyleLbl="node1" presStyleIdx="2" presStyleCnt="3">
        <dgm:presLayoutVars>
          <dgm:chMax val="0"/>
          <dgm:bulletEnabled val="1"/>
        </dgm:presLayoutVars>
      </dgm:prSet>
      <dgm:spPr/>
    </dgm:pt>
  </dgm:ptLst>
  <dgm:cxnLst>
    <dgm:cxn modelId="{EEF1BB2E-F401-4A27-9EB8-8F80F0047C70}" srcId="{DD12DAA5-3A77-43D7-8673-3F4DAE50D0EB}" destId="{608B57B5-8481-4087-B549-DECA0A50F835}" srcOrd="2" destOrd="0" parTransId="{2ECE52B1-D29E-4896-AB3E-04632C07ECBB}" sibTransId="{B7487621-6135-4657-A0CB-EA2585E62853}"/>
    <dgm:cxn modelId="{807A3468-53EB-48D1-8311-C515D358E616}" type="presOf" srcId="{F52D4D50-92C6-49E0-A5E9-3186D7879E49}" destId="{08666905-5112-4314-819C-DCA21F4FF942}" srcOrd="0" destOrd="0" presId="urn:microsoft.com/office/officeart/2005/8/layout/vList2"/>
    <dgm:cxn modelId="{71F3316A-9D32-4AF5-9F85-ADF567FA6952}" srcId="{DD12DAA5-3A77-43D7-8673-3F4DAE50D0EB}" destId="{5EF4B446-A82C-4F07-984D-00FFFBC715BB}" srcOrd="0" destOrd="0" parTransId="{AB3E89E7-25B8-4D89-A058-8AE3EEBB1F7C}" sibTransId="{2BD0C13A-8D14-4BBB-B7AB-45CA0C89D3F1}"/>
    <dgm:cxn modelId="{FD1CBF4D-A785-4E65-A7FD-77D7494F7DD2}" srcId="{DD12DAA5-3A77-43D7-8673-3F4DAE50D0EB}" destId="{F52D4D50-92C6-49E0-A5E9-3186D7879E49}" srcOrd="1" destOrd="0" parTransId="{63DE9A2E-613B-4C4C-8F5F-D66446037301}" sibTransId="{61F9EF2A-A559-44FE-8802-70BEBBF1826D}"/>
    <dgm:cxn modelId="{3FD6E355-5374-41A3-B178-8DEF0EE0F992}" type="presOf" srcId="{DD12DAA5-3A77-43D7-8673-3F4DAE50D0EB}" destId="{D874B3B3-F413-4C04-B5F2-CD8553DA276C}" srcOrd="0" destOrd="0" presId="urn:microsoft.com/office/officeart/2005/8/layout/vList2"/>
    <dgm:cxn modelId="{4B2997E6-552A-45EA-9CD7-483D3679E46A}" type="presOf" srcId="{5EF4B446-A82C-4F07-984D-00FFFBC715BB}" destId="{9AAE6408-82BD-4AA6-B98E-868E19DEDB5D}" srcOrd="0" destOrd="0" presId="urn:microsoft.com/office/officeart/2005/8/layout/vList2"/>
    <dgm:cxn modelId="{11E9B6FF-5123-465A-8798-9FDA08081A08}" type="presOf" srcId="{608B57B5-8481-4087-B549-DECA0A50F835}" destId="{9A32E6CE-430B-4141-9E54-2A7EDD55488C}" srcOrd="0" destOrd="0" presId="urn:microsoft.com/office/officeart/2005/8/layout/vList2"/>
    <dgm:cxn modelId="{56D59033-375B-4702-8B8E-6CF8A497AC29}" type="presParOf" srcId="{D874B3B3-F413-4C04-B5F2-CD8553DA276C}" destId="{9AAE6408-82BD-4AA6-B98E-868E19DEDB5D}" srcOrd="0" destOrd="0" presId="urn:microsoft.com/office/officeart/2005/8/layout/vList2"/>
    <dgm:cxn modelId="{D126445F-919A-409B-8317-8F9FBCBE2144}" type="presParOf" srcId="{D874B3B3-F413-4C04-B5F2-CD8553DA276C}" destId="{445DCDA1-B80D-470E-8B6D-19BF9B8507B2}" srcOrd="1" destOrd="0" presId="urn:microsoft.com/office/officeart/2005/8/layout/vList2"/>
    <dgm:cxn modelId="{BE366E82-263F-4E76-97C1-D938E0E71A7B}" type="presParOf" srcId="{D874B3B3-F413-4C04-B5F2-CD8553DA276C}" destId="{08666905-5112-4314-819C-DCA21F4FF942}" srcOrd="2" destOrd="0" presId="urn:microsoft.com/office/officeart/2005/8/layout/vList2"/>
    <dgm:cxn modelId="{43039A9A-E094-4E8E-BACC-F6B9324862CE}" type="presParOf" srcId="{D874B3B3-F413-4C04-B5F2-CD8553DA276C}" destId="{3311A8E9-C2C2-467A-A23A-20FCA0A06820}" srcOrd="3" destOrd="0" presId="urn:microsoft.com/office/officeart/2005/8/layout/vList2"/>
    <dgm:cxn modelId="{AF12E1DE-FC52-49E5-965B-33A0A8176BCB}" type="presParOf" srcId="{D874B3B3-F413-4C04-B5F2-CD8553DA276C}" destId="{9A32E6CE-430B-4141-9E54-2A7EDD55488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20F94C-BBC8-411A-846C-9B93E8069935}"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1897D642-9CB3-45EE-A38F-FDCD2DF53D78}">
      <dgm:prSet/>
      <dgm:spPr/>
      <dgm:t>
        <a:bodyPr/>
        <a:lstStyle/>
        <a:p>
          <a:r>
            <a:rPr lang="ro-RO"/>
            <a:t>-replică adresată mamei înainte de părăsirea României;</a:t>
          </a:r>
          <a:endParaRPr lang="en-US"/>
        </a:p>
      </dgm:t>
    </dgm:pt>
    <dgm:pt modelId="{5212F796-810B-451C-AE46-4C92EAA7FAA4}" type="parTrans" cxnId="{22E1F40F-51B0-47BB-A4B2-63DCD264A30F}">
      <dgm:prSet/>
      <dgm:spPr/>
      <dgm:t>
        <a:bodyPr/>
        <a:lstStyle/>
        <a:p>
          <a:endParaRPr lang="en-US"/>
        </a:p>
      </dgm:t>
    </dgm:pt>
    <dgm:pt modelId="{FD8791A3-8FA3-40B7-964F-6A5C815758A4}" type="sibTrans" cxnId="{22E1F40F-51B0-47BB-A4B2-63DCD264A30F}">
      <dgm:prSet/>
      <dgm:spPr/>
      <dgm:t>
        <a:bodyPr/>
        <a:lstStyle/>
        <a:p>
          <a:endParaRPr lang="en-US"/>
        </a:p>
      </dgm:t>
    </dgm:pt>
    <dgm:pt modelId="{D047AFF9-C0C1-43DB-9C5F-15FE93649D31}">
      <dgm:prSet/>
      <dgm:spPr/>
      <dgm:t>
        <a:bodyPr/>
        <a:lstStyle/>
        <a:p>
          <a:r>
            <a:rPr lang="ro-RO"/>
            <a:t>-replică cu valoare individuală, dar care poate fi extinsă la raporturile scriitorului cu țara de baștină: „Mă întorc tot timpul” (în țară, cu gândul).</a:t>
          </a:r>
          <a:endParaRPr lang="en-US"/>
        </a:p>
      </dgm:t>
    </dgm:pt>
    <dgm:pt modelId="{EC538FED-66C8-43CC-BA94-DF11AC25B7D4}" type="parTrans" cxnId="{EDCA6370-5382-4740-9D3E-443A5FF0E48A}">
      <dgm:prSet/>
      <dgm:spPr/>
      <dgm:t>
        <a:bodyPr/>
        <a:lstStyle/>
        <a:p>
          <a:endParaRPr lang="en-US"/>
        </a:p>
      </dgm:t>
    </dgm:pt>
    <dgm:pt modelId="{BF9D7111-4BD9-4881-9FF0-7D3033E235E6}" type="sibTrans" cxnId="{EDCA6370-5382-4740-9D3E-443A5FF0E48A}">
      <dgm:prSet/>
      <dgm:spPr/>
      <dgm:t>
        <a:bodyPr/>
        <a:lstStyle/>
        <a:p>
          <a:endParaRPr lang="en-US"/>
        </a:p>
      </dgm:t>
    </dgm:pt>
    <dgm:pt modelId="{8FC4392F-F060-4F6D-9D97-EDF86FCA469D}" type="pres">
      <dgm:prSet presAssocID="{A720F94C-BBC8-411A-846C-9B93E8069935}" presName="linear" presStyleCnt="0">
        <dgm:presLayoutVars>
          <dgm:animLvl val="lvl"/>
          <dgm:resizeHandles val="exact"/>
        </dgm:presLayoutVars>
      </dgm:prSet>
      <dgm:spPr/>
    </dgm:pt>
    <dgm:pt modelId="{104D2FAC-DA3A-49B9-86FD-91908BFD5DF7}" type="pres">
      <dgm:prSet presAssocID="{1897D642-9CB3-45EE-A38F-FDCD2DF53D78}" presName="parentText" presStyleLbl="node1" presStyleIdx="0" presStyleCnt="2">
        <dgm:presLayoutVars>
          <dgm:chMax val="0"/>
          <dgm:bulletEnabled val="1"/>
        </dgm:presLayoutVars>
      </dgm:prSet>
      <dgm:spPr/>
    </dgm:pt>
    <dgm:pt modelId="{F26DDC36-248E-4813-8D12-0F5E51A101F4}" type="pres">
      <dgm:prSet presAssocID="{FD8791A3-8FA3-40B7-964F-6A5C815758A4}" presName="spacer" presStyleCnt="0"/>
      <dgm:spPr/>
    </dgm:pt>
    <dgm:pt modelId="{83C3D807-28BC-4326-B461-47AE09D882BD}" type="pres">
      <dgm:prSet presAssocID="{D047AFF9-C0C1-43DB-9C5F-15FE93649D31}" presName="parentText" presStyleLbl="node1" presStyleIdx="1" presStyleCnt="2">
        <dgm:presLayoutVars>
          <dgm:chMax val="0"/>
          <dgm:bulletEnabled val="1"/>
        </dgm:presLayoutVars>
      </dgm:prSet>
      <dgm:spPr/>
    </dgm:pt>
  </dgm:ptLst>
  <dgm:cxnLst>
    <dgm:cxn modelId="{22E1F40F-51B0-47BB-A4B2-63DCD264A30F}" srcId="{A720F94C-BBC8-411A-846C-9B93E8069935}" destId="{1897D642-9CB3-45EE-A38F-FDCD2DF53D78}" srcOrd="0" destOrd="0" parTransId="{5212F796-810B-451C-AE46-4C92EAA7FAA4}" sibTransId="{FD8791A3-8FA3-40B7-964F-6A5C815758A4}"/>
    <dgm:cxn modelId="{B8C5776F-6756-427A-9A82-FBAFA1CFCC87}" type="presOf" srcId="{D047AFF9-C0C1-43DB-9C5F-15FE93649D31}" destId="{83C3D807-28BC-4326-B461-47AE09D882BD}" srcOrd="0" destOrd="0" presId="urn:microsoft.com/office/officeart/2005/8/layout/vList2"/>
    <dgm:cxn modelId="{EDCA6370-5382-4740-9D3E-443A5FF0E48A}" srcId="{A720F94C-BBC8-411A-846C-9B93E8069935}" destId="{D047AFF9-C0C1-43DB-9C5F-15FE93649D31}" srcOrd="1" destOrd="0" parTransId="{EC538FED-66C8-43CC-BA94-DF11AC25B7D4}" sibTransId="{BF9D7111-4BD9-4881-9FF0-7D3033E235E6}"/>
    <dgm:cxn modelId="{E8E7CB8F-A2AA-42D4-8B01-980A6B9367BD}" type="presOf" srcId="{A720F94C-BBC8-411A-846C-9B93E8069935}" destId="{8FC4392F-F060-4F6D-9D97-EDF86FCA469D}" srcOrd="0" destOrd="0" presId="urn:microsoft.com/office/officeart/2005/8/layout/vList2"/>
    <dgm:cxn modelId="{107C2FFA-0DCE-4AEB-8CF0-026A8052C567}" type="presOf" srcId="{1897D642-9CB3-45EE-A38F-FDCD2DF53D78}" destId="{104D2FAC-DA3A-49B9-86FD-91908BFD5DF7}" srcOrd="0" destOrd="0" presId="urn:microsoft.com/office/officeart/2005/8/layout/vList2"/>
    <dgm:cxn modelId="{F9663D88-C186-4964-A153-40506B65396E}" type="presParOf" srcId="{8FC4392F-F060-4F6D-9D97-EDF86FCA469D}" destId="{104D2FAC-DA3A-49B9-86FD-91908BFD5DF7}" srcOrd="0" destOrd="0" presId="urn:microsoft.com/office/officeart/2005/8/layout/vList2"/>
    <dgm:cxn modelId="{AB84494F-4616-4446-A064-44FC40943642}" type="presParOf" srcId="{8FC4392F-F060-4F6D-9D97-EDF86FCA469D}" destId="{F26DDC36-248E-4813-8D12-0F5E51A101F4}" srcOrd="1" destOrd="0" presId="urn:microsoft.com/office/officeart/2005/8/layout/vList2"/>
    <dgm:cxn modelId="{0DF5277C-F21D-4629-ABE4-751D38CC21A7}" type="presParOf" srcId="{8FC4392F-F060-4F6D-9D97-EDF86FCA469D}" destId="{83C3D807-28BC-4326-B461-47AE09D882BD}"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9BD3D45-ABE4-4973-8020-0E0E00697801}"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D772C0C6-DE29-4138-9A90-2F46E162D353}">
      <dgm:prSet/>
      <dgm:spPr/>
      <dgm:t>
        <a:bodyPr/>
        <a:lstStyle/>
        <a:p>
          <a:r>
            <a:rPr lang="ro-RO"/>
            <a:t>- exil ca traumă (separări definitive, încercări, eforturi, eșecuri, neadaptare, solitudine)</a:t>
          </a:r>
          <a:endParaRPr lang="en-US"/>
        </a:p>
      </dgm:t>
    </dgm:pt>
    <dgm:pt modelId="{83752DCD-12D2-4863-B0A3-61A1C83EE3C8}" type="parTrans" cxnId="{A0AF2B25-2B3B-4F89-A36C-DA05B780E6AE}">
      <dgm:prSet/>
      <dgm:spPr/>
      <dgm:t>
        <a:bodyPr/>
        <a:lstStyle/>
        <a:p>
          <a:endParaRPr lang="en-US"/>
        </a:p>
      </dgm:t>
    </dgm:pt>
    <dgm:pt modelId="{120B90B0-2FCE-4E5D-8DD2-A04337491B4B}" type="sibTrans" cxnId="{A0AF2B25-2B3B-4F89-A36C-DA05B780E6AE}">
      <dgm:prSet/>
      <dgm:spPr/>
      <dgm:t>
        <a:bodyPr/>
        <a:lstStyle/>
        <a:p>
          <a:endParaRPr lang="en-US"/>
        </a:p>
      </dgm:t>
    </dgm:pt>
    <dgm:pt modelId="{51F0D1BE-BE98-4477-B847-894471A79087}">
      <dgm:prSet/>
      <dgm:spPr/>
      <dgm:t>
        <a:bodyPr/>
        <a:lstStyle/>
        <a:p>
          <a:r>
            <a:rPr lang="ro-RO" dirty="0"/>
            <a:t>-exilul ca posibilitate de autodepășire (prin contact nemijlocit cu necunoscutul din noi și din afara noastră).</a:t>
          </a:r>
          <a:endParaRPr lang="en-US" dirty="0"/>
        </a:p>
      </dgm:t>
    </dgm:pt>
    <dgm:pt modelId="{1422287C-508D-4700-93E4-8E8E2B35E81E}" type="parTrans" cxnId="{717DC5EE-CD36-4F7B-971C-D24955B22B42}">
      <dgm:prSet/>
      <dgm:spPr/>
      <dgm:t>
        <a:bodyPr/>
        <a:lstStyle/>
        <a:p>
          <a:endParaRPr lang="en-US"/>
        </a:p>
      </dgm:t>
    </dgm:pt>
    <dgm:pt modelId="{3F5364EB-4BE5-443B-BE7F-CE6F1E3DD613}" type="sibTrans" cxnId="{717DC5EE-CD36-4F7B-971C-D24955B22B42}">
      <dgm:prSet/>
      <dgm:spPr/>
      <dgm:t>
        <a:bodyPr/>
        <a:lstStyle/>
        <a:p>
          <a:endParaRPr lang="en-US"/>
        </a:p>
      </dgm:t>
    </dgm:pt>
    <dgm:pt modelId="{5A48ACB3-1F21-4962-9E47-E91CF976FCBD}" type="pres">
      <dgm:prSet presAssocID="{F9BD3D45-ABE4-4973-8020-0E0E00697801}" presName="linear" presStyleCnt="0">
        <dgm:presLayoutVars>
          <dgm:animLvl val="lvl"/>
          <dgm:resizeHandles val="exact"/>
        </dgm:presLayoutVars>
      </dgm:prSet>
      <dgm:spPr/>
    </dgm:pt>
    <dgm:pt modelId="{D26D194E-158D-458A-8035-644AA4C0A78F}" type="pres">
      <dgm:prSet presAssocID="{D772C0C6-DE29-4138-9A90-2F46E162D353}" presName="parentText" presStyleLbl="node1" presStyleIdx="0" presStyleCnt="2">
        <dgm:presLayoutVars>
          <dgm:chMax val="0"/>
          <dgm:bulletEnabled val="1"/>
        </dgm:presLayoutVars>
      </dgm:prSet>
      <dgm:spPr/>
    </dgm:pt>
    <dgm:pt modelId="{36812DEB-072F-444A-BE6D-03F044817D00}" type="pres">
      <dgm:prSet presAssocID="{120B90B0-2FCE-4E5D-8DD2-A04337491B4B}" presName="spacer" presStyleCnt="0"/>
      <dgm:spPr/>
    </dgm:pt>
    <dgm:pt modelId="{43F29A86-158C-4B7F-AF11-F8C1C54C514A}" type="pres">
      <dgm:prSet presAssocID="{51F0D1BE-BE98-4477-B847-894471A79087}" presName="parentText" presStyleLbl="node1" presStyleIdx="1" presStyleCnt="2">
        <dgm:presLayoutVars>
          <dgm:chMax val="0"/>
          <dgm:bulletEnabled val="1"/>
        </dgm:presLayoutVars>
      </dgm:prSet>
      <dgm:spPr/>
    </dgm:pt>
  </dgm:ptLst>
  <dgm:cxnLst>
    <dgm:cxn modelId="{75FD0B08-0EE6-4845-822F-DF198F2792A1}" type="presOf" srcId="{F9BD3D45-ABE4-4973-8020-0E0E00697801}" destId="{5A48ACB3-1F21-4962-9E47-E91CF976FCBD}" srcOrd="0" destOrd="0" presId="urn:microsoft.com/office/officeart/2005/8/layout/vList2"/>
    <dgm:cxn modelId="{A0AF2B25-2B3B-4F89-A36C-DA05B780E6AE}" srcId="{F9BD3D45-ABE4-4973-8020-0E0E00697801}" destId="{D772C0C6-DE29-4138-9A90-2F46E162D353}" srcOrd="0" destOrd="0" parTransId="{83752DCD-12D2-4863-B0A3-61A1C83EE3C8}" sibTransId="{120B90B0-2FCE-4E5D-8DD2-A04337491B4B}"/>
    <dgm:cxn modelId="{843E2140-2B6D-4CA9-9845-75141151387C}" type="presOf" srcId="{51F0D1BE-BE98-4477-B847-894471A79087}" destId="{43F29A86-158C-4B7F-AF11-F8C1C54C514A}" srcOrd="0" destOrd="0" presId="urn:microsoft.com/office/officeart/2005/8/layout/vList2"/>
    <dgm:cxn modelId="{866417D5-225A-446C-AFEF-236FDC41B034}" type="presOf" srcId="{D772C0C6-DE29-4138-9A90-2F46E162D353}" destId="{D26D194E-158D-458A-8035-644AA4C0A78F}" srcOrd="0" destOrd="0" presId="urn:microsoft.com/office/officeart/2005/8/layout/vList2"/>
    <dgm:cxn modelId="{717DC5EE-CD36-4F7B-971C-D24955B22B42}" srcId="{F9BD3D45-ABE4-4973-8020-0E0E00697801}" destId="{51F0D1BE-BE98-4477-B847-894471A79087}" srcOrd="1" destOrd="0" parTransId="{1422287C-508D-4700-93E4-8E8E2B35E81E}" sibTransId="{3F5364EB-4BE5-443B-BE7F-CE6F1E3DD613}"/>
    <dgm:cxn modelId="{929411FF-619C-4429-9E29-E28500F5DAA5}" type="presParOf" srcId="{5A48ACB3-1F21-4962-9E47-E91CF976FCBD}" destId="{D26D194E-158D-458A-8035-644AA4C0A78F}" srcOrd="0" destOrd="0" presId="urn:microsoft.com/office/officeart/2005/8/layout/vList2"/>
    <dgm:cxn modelId="{CA4DCF4F-FF68-48D7-BB96-FEFA60B4E02B}" type="presParOf" srcId="{5A48ACB3-1F21-4962-9E47-E91CF976FCBD}" destId="{36812DEB-072F-444A-BE6D-03F044817D00}" srcOrd="1" destOrd="0" presId="urn:microsoft.com/office/officeart/2005/8/layout/vList2"/>
    <dgm:cxn modelId="{D77B6567-007B-4893-B77E-9ECE9AB231C7}" type="presParOf" srcId="{5A48ACB3-1F21-4962-9E47-E91CF976FCBD}" destId="{43F29A86-158C-4B7F-AF11-F8C1C54C514A}"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7DD9A50-37A1-44E4-BE45-7BB5C2C9B21F}" type="doc">
      <dgm:prSet loTypeId="urn:microsoft.com/office/officeart/2005/8/layout/vProcess5" loCatId="process" qsTypeId="urn:microsoft.com/office/officeart/2005/8/quickstyle/simple1" qsCatId="simple" csTypeId="urn:microsoft.com/office/officeart/2005/8/colors/accent1_2" csCatId="accent1"/>
      <dgm:spPr/>
      <dgm:t>
        <a:bodyPr/>
        <a:lstStyle/>
        <a:p>
          <a:endParaRPr lang="en-US"/>
        </a:p>
      </dgm:t>
    </dgm:pt>
    <dgm:pt modelId="{FE265620-E60C-460E-AE5F-54108830F147}">
      <dgm:prSet/>
      <dgm:spPr/>
      <dgm:t>
        <a:bodyPr/>
        <a:lstStyle/>
        <a:p>
          <a:r>
            <a:rPr lang="ro-RO"/>
            <a:t>- scriitor de limbă română;</a:t>
          </a:r>
          <a:endParaRPr lang="en-US"/>
        </a:p>
      </dgm:t>
    </dgm:pt>
    <dgm:pt modelId="{E08E4BC9-D8FD-452C-AD94-34557BE0A5A1}" type="parTrans" cxnId="{010F35F9-8B66-4EFC-889B-A3D2AAABF259}">
      <dgm:prSet/>
      <dgm:spPr/>
      <dgm:t>
        <a:bodyPr/>
        <a:lstStyle/>
        <a:p>
          <a:endParaRPr lang="en-US"/>
        </a:p>
      </dgm:t>
    </dgm:pt>
    <dgm:pt modelId="{DEDB49EB-6E54-4B53-8F87-151254ABCCEA}" type="sibTrans" cxnId="{010F35F9-8B66-4EFC-889B-A3D2AAABF259}">
      <dgm:prSet/>
      <dgm:spPr/>
      <dgm:t>
        <a:bodyPr/>
        <a:lstStyle/>
        <a:p>
          <a:endParaRPr lang="en-US"/>
        </a:p>
      </dgm:t>
    </dgm:pt>
    <dgm:pt modelId="{EE2791B4-67DA-4441-8D4C-C44F8A183B65}">
      <dgm:prSet/>
      <dgm:spPr/>
      <dgm:t>
        <a:bodyPr/>
        <a:lstStyle/>
        <a:p>
          <a:r>
            <a:rPr lang="ro-RO"/>
            <a:t>- conștiința de a fi scriitor român;</a:t>
          </a:r>
          <a:endParaRPr lang="en-US"/>
        </a:p>
      </dgm:t>
    </dgm:pt>
    <dgm:pt modelId="{2834C20E-3840-44A1-91CB-A833DBF5BD7C}" type="parTrans" cxnId="{8D0FD078-F3E3-44FC-B13C-80D3D3F426B1}">
      <dgm:prSet/>
      <dgm:spPr/>
      <dgm:t>
        <a:bodyPr/>
        <a:lstStyle/>
        <a:p>
          <a:endParaRPr lang="en-US"/>
        </a:p>
      </dgm:t>
    </dgm:pt>
    <dgm:pt modelId="{81ED7A2F-2065-4122-B15D-75492B4F90FA}" type="sibTrans" cxnId="{8D0FD078-F3E3-44FC-B13C-80D3D3F426B1}">
      <dgm:prSet/>
      <dgm:spPr/>
      <dgm:t>
        <a:bodyPr/>
        <a:lstStyle/>
        <a:p>
          <a:endParaRPr lang="en-US"/>
        </a:p>
      </dgm:t>
    </dgm:pt>
    <dgm:pt modelId="{61554EEE-3400-4260-8A70-01A70F064E78}">
      <dgm:prSet/>
      <dgm:spPr/>
      <dgm:t>
        <a:bodyPr/>
        <a:lstStyle/>
        <a:p>
          <a:r>
            <a:rPr lang="ro-RO"/>
            <a:t>-această conștiință i-a întârziat plecarea în exil</a:t>
          </a:r>
          <a:endParaRPr lang="en-US"/>
        </a:p>
      </dgm:t>
    </dgm:pt>
    <dgm:pt modelId="{1F72E07D-8CCC-4D10-AD9D-E34629196218}" type="parTrans" cxnId="{D780665E-2CCB-4BFC-9A3B-E325B13EC396}">
      <dgm:prSet/>
      <dgm:spPr/>
      <dgm:t>
        <a:bodyPr/>
        <a:lstStyle/>
        <a:p>
          <a:endParaRPr lang="en-US"/>
        </a:p>
      </dgm:t>
    </dgm:pt>
    <dgm:pt modelId="{0C0E407C-AC6B-49F6-80AF-1DAB7EA20281}" type="sibTrans" cxnId="{D780665E-2CCB-4BFC-9A3B-E325B13EC396}">
      <dgm:prSet/>
      <dgm:spPr/>
      <dgm:t>
        <a:bodyPr/>
        <a:lstStyle/>
        <a:p>
          <a:endParaRPr lang="en-US"/>
        </a:p>
      </dgm:t>
    </dgm:pt>
    <dgm:pt modelId="{7302D79C-7089-40C3-A938-ECCABD1344E9}" type="pres">
      <dgm:prSet presAssocID="{B7DD9A50-37A1-44E4-BE45-7BB5C2C9B21F}" presName="outerComposite" presStyleCnt="0">
        <dgm:presLayoutVars>
          <dgm:chMax val="5"/>
          <dgm:dir/>
          <dgm:resizeHandles val="exact"/>
        </dgm:presLayoutVars>
      </dgm:prSet>
      <dgm:spPr/>
    </dgm:pt>
    <dgm:pt modelId="{8A08C387-164C-4D60-8843-785DB4E7285E}" type="pres">
      <dgm:prSet presAssocID="{B7DD9A50-37A1-44E4-BE45-7BB5C2C9B21F}" presName="dummyMaxCanvas" presStyleCnt="0">
        <dgm:presLayoutVars/>
      </dgm:prSet>
      <dgm:spPr/>
    </dgm:pt>
    <dgm:pt modelId="{5CF7A738-2C63-4A00-8C51-63AA8AAD67A2}" type="pres">
      <dgm:prSet presAssocID="{B7DD9A50-37A1-44E4-BE45-7BB5C2C9B21F}" presName="ThreeNodes_1" presStyleLbl="node1" presStyleIdx="0" presStyleCnt="3">
        <dgm:presLayoutVars>
          <dgm:bulletEnabled val="1"/>
        </dgm:presLayoutVars>
      </dgm:prSet>
      <dgm:spPr/>
    </dgm:pt>
    <dgm:pt modelId="{77A06135-54EB-4D3C-86BB-6F4A27DD958E}" type="pres">
      <dgm:prSet presAssocID="{B7DD9A50-37A1-44E4-BE45-7BB5C2C9B21F}" presName="ThreeNodes_2" presStyleLbl="node1" presStyleIdx="1" presStyleCnt="3">
        <dgm:presLayoutVars>
          <dgm:bulletEnabled val="1"/>
        </dgm:presLayoutVars>
      </dgm:prSet>
      <dgm:spPr/>
    </dgm:pt>
    <dgm:pt modelId="{B7941E0C-5980-4733-B0A1-756A6B648871}" type="pres">
      <dgm:prSet presAssocID="{B7DD9A50-37A1-44E4-BE45-7BB5C2C9B21F}" presName="ThreeNodes_3" presStyleLbl="node1" presStyleIdx="2" presStyleCnt="3">
        <dgm:presLayoutVars>
          <dgm:bulletEnabled val="1"/>
        </dgm:presLayoutVars>
      </dgm:prSet>
      <dgm:spPr/>
    </dgm:pt>
    <dgm:pt modelId="{5CF5A996-CA89-4A55-8612-1154A7AD7425}" type="pres">
      <dgm:prSet presAssocID="{B7DD9A50-37A1-44E4-BE45-7BB5C2C9B21F}" presName="ThreeConn_1-2" presStyleLbl="fgAccFollowNode1" presStyleIdx="0" presStyleCnt="2">
        <dgm:presLayoutVars>
          <dgm:bulletEnabled val="1"/>
        </dgm:presLayoutVars>
      </dgm:prSet>
      <dgm:spPr/>
    </dgm:pt>
    <dgm:pt modelId="{1F34CE73-035B-4C99-BA13-1383687EF3D2}" type="pres">
      <dgm:prSet presAssocID="{B7DD9A50-37A1-44E4-BE45-7BB5C2C9B21F}" presName="ThreeConn_2-3" presStyleLbl="fgAccFollowNode1" presStyleIdx="1" presStyleCnt="2">
        <dgm:presLayoutVars>
          <dgm:bulletEnabled val="1"/>
        </dgm:presLayoutVars>
      </dgm:prSet>
      <dgm:spPr/>
    </dgm:pt>
    <dgm:pt modelId="{F1CB43AA-40F3-4A59-8B52-64F2A1D1C9C5}" type="pres">
      <dgm:prSet presAssocID="{B7DD9A50-37A1-44E4-BE45-7BB5C2C9B21F}" presName="ThreeNodes_1_text" presStyleLbl="node1" presStyleIdx="2" presStyleCnt="3">
        <dgm:presLayoutVars>
          <dgm:bulletEnabled val="1"/>
        </dgm:presLayoutVars>
      </dgm:prSet>
      <dgm:spPr/>
    </dgm:pt>
    <dgm:pt modelId="{DE7260A8-B08F-4CA7-8AD2-29110EA465DD}" type="pres">
      <dgm:prSet presAssocID="{B7DD9A50-37A1-44E4-BE45-7BB5C2C9B21F}" presName="ThreeNodes_2_text" presStyleLbl="node1" presStyleIdx="2" presStyleCnt="3">
        <dgm:presLayoutVars>
          <dgm:bulletEnabled val="1"/>
        </dgm:presLayoutVars>
      </dgm:prSet>
      <dgm:spPr/>
    </dgm:pt>
    <dgm:pt modelId="{02CC95DC-0102-4559-96E4-72E085220D39}" type="pres">
      <dgm:prSet presAssocID="{B7DD9A50-37A1-44E4-BE45-7BB5C2C9B21F}" presName="ThreeNodes_3_text" presStyleLbl="node1" presStyleIdx="2" presStyleCnt="3">
        <dgm:presLayoutVars>
          <dgm:bulletEnabled val="1"/>
        </dgm:presLayoutVars>
      </dgm:prSet>
      <dgm:spPr/>
    </dgm:pt>
  </dgm:ptLst>
  <dgm:cxnLst>
    <dgm:cxn modelId="{D1A22814-8C9F-4706-BA00-3F80BCBB01B4}" type="presOf" srcId="{61554EEE-3400-4260-8A70-01A70F064E78}" destId="{B7941E0C-5980-4733-B0A1-756A6B648871}" srcOrd="0" destOrd="0" presId="urn:microsoft.com/office/officeart/2005/8/layout/vProcess5"/>
    <dgm:cxn modelId="{50D5FF1E-9AA6-43BF-BFFD-1A656691F654}" type="presOf" srcId="{FE265620-E60C-460E-AE5F-54108830F147}" destId="{5CF7A738-2C63-4A00-8C51-63AA8AAD67A2}" srcOrd="0" destOrd="0" presId="urn:microsoft.com/office/officeart/2005/8/layout/vProcess5"/>
    <dgm:cxn modelId="{0D2C8229-72B5-4096-8567-AF28C93744CB}" type="presOf" srcId="{61554EEE-3400-4260-8A70-01A70F064E78}" destId="{02CC95DC-0102-4559-96E4-72E085220D39}" srcOrd="1" destOrd="0" presId="urn:microsoft.com/office/officeart/2005/8/layout/vProcess5"/>
    <dgm:cxn modelId="{EF1B605E-1538-49B2-8E53-C2D51148C065}" type="presOf" srcId="{DEDB49EB-6E54-4B53-8F87-151254ABCCEA}" destId="{5CF5A996-CA89-4A55-8612-1154A7AD7425}" srcOrd="0" destOrd="0" presId="urn:microsoft.com/office/officeart/2005/8/layout/vProcess5"/>
    <dgm:cxn modelId="{D780665E-2CCB-4BFC-9A3B-E325B13EC396}" srcId="{B7DD9A50-37A1-44E4-BE45-7BB5C2C9B21F}" destId="{61554EEE-3400-4260-8A70-01A70F064E78}" srcOrd="2" destOrd="0" parTransId="{1F72E07D-8CCC-4D10-AD9D-E34629196218}" sibTransId="{0C0E407C-AC6B-49F6-80AF-1DAB7EA20281}"/>
    <dgm:cxn modelId="{B6732755-26F7-4067-B250-6311065DF4D4}" type="presOf" srcId="{FE265620-E60C-460E-AE5F-54108830F147}" destId="{F1CB43AA-40F3-4A59-8B52-64F2A1D1C9C5}" srcOrd="1" destOrd="0" presId="urn:microsoft.com/office/officeart/2005/8/layout/vProcess5"/>
    <dgm:cxn modelId="{75076D76-C2A5-456C-9047-8D7414791C1E}" type="presOf" srcId="{B7DD9A50-37A1-44E4-BE45-7BB5C2C9B21F}" destId="{7302D79C-7089-40C3-A938-ECCABD1344E9}" srcOrd="0" destOrd="0" presId="urn:microsoft.com/office/officeart/2005/8/layout/vProcess5"/>
    <dgm:cxn modelId="{8D0FD078-F3E3-44FC-B13C-80D3D3F426B1}" srcId="{B7DD9A50-37A1-44E4-BE45-7BB5C2C9B21F}" destId="{EE2791B4-67DA-4441-8D4C-C44F8A183B65}" srcOrd="1" destOrd="0" parTransId="{2834C20E-3840-44A1-91CB-A833DBF5BD7C}" sibTransId="{81ED7A2F-2065-4122-B15D-75492B4F90FA}"/>
    <dgm:cxn modelId="{093363AD-3A91-4206-AD5D-95D8094D8941}" type="presOf" srcId="{EE2791B4-67DA-4441-8D4C-C44F8A183B65}" destId="{77A06135-54EB-4D3C-86BB-6F4A27DD958E}" srcOrd="0" destOrd="0" presId="urn:microsoft.com/office/officeart/2005/8/layout/vProcess5"/>
    <dgm:cxn modelId="{C59062BB-6EB0-4468-8F4B-C475A0FF2CEA}" type="presOf" srcId="{EE2791B4-67DA-4441-8D4C-C44F8A183B65}" destId="{DE7260A8-B08F-4CA7-8AD2-29110EA465DD}" srcOrd="1" destOrd="0" presId="urn:microsoft.com/office/officeart/2005/8/layout/vProcess5"/>
    <dgm:cxn modelId="{721D3DE1-9E9D-4572-8D1E-5A5F64F19ABD}" type="presOf" srcId="{81ED7A2F-2065-4122-B15D-75492B4F90FA}" destId="{1F34CE73-035B-4C99-BA13-1383687EF3D2}" srcOrd="0" destOrd="0" presId="urn:microsoft.com/office/officeart/2005/8/layout/vProcess5"/>
    <dgm:cxn modelId="{010F35F9-8B66-4EFC-889B-A3D2AAABF259}" srcId="{B7DD9A50-37A1-44E4-BE45-7BB5C2C9B21F}" destId="{FE265620-E60C-460E-AE5F-54108830F147}" srcOrd="0" destOrd="0" parTransId="{E08E4BC9-D8FD-452C-AD94-34557BE0A5A1}" sibTransId="{DEDB49EB-6E54-4B53-8F87-151254ABCCEA}"/>
    <dgm:cxn modelId="{04592C4C-119A-407E-8A70-2000A76815DC}" type="presParOf" srcId="{7302D79C-7089-40C3-A938-ECCABD1344E9}" destId="{8A08C387-164C-4D60-8843-785DB4E7285E}" srcOrd="0" destOrd="0" presId="urn:microsoft.com/office/officeart/2005/8/layout/vProcess5"/>
    <dgm:cxn modelId="{C2F0ECF5-80CB-40B9-86A7-326C650AC2AA}" type="presParOf" srcId="{7302D79C-7089-40C3-A938-ECCABD1344E9}" destId="{5CF7A738-2C63-4A00-8C51-63AA8AAD67A2}" srcOrd="1" destOrd="0" presId="urn:microsoft.com/office/officeart/2005/8/layout/vProcess5"/>
    <dgm:cxn modelId="{87945191-3767-4EBB-B151-65C78A0D8B97}" type="presParOf" srcId="{7302D79C-7089-40C3-A938-ECCABD1344E9}" destId="{77A06135-54EB-4D3C-86BB-6F4A27DD958E}" srcOrd="2" destOrd="0" presId="urn:microsoft.com/office/officeart/2005/8/layout/vProcess5"/>
    <dgm:cxn modelId="{45C22289-93AB-4A2E-B861-EFB5744482E8}" type="presParOf" srcId="{7302D79C-7089-40C3-A938-ECCABD1344E9}" destId="{B7941E0C-5980-4733-B0A1-756A6B648871}" srcOrd="3" destOrd="0" presId="urn:microsoft.com/office/officeart/2005/8/layout/vProcess5"/>
    <dgm:cxn modelId="{EC5FF1FE-A583-4539-A46C-FF717E851B33}" type="presParOf" srcId="{7302D79C-7089-40C3-A938-ECCABD1344E9}" destId="{5CF5A996-CA89-4A55-8612-1154A7AD7425}" srcOrd="4" destOrd="0" presId="urn:microsoft.com/office/officeart/2005/8/layout/vProcess5"/>
    <dgm:cxn modelId="{9665B735-D203-465B-B386-FD859F407D65}" type="presParOf" srcId="{7302D79C-7089-40C3-A938-ECCABD1344E9}" destId="{1F34CE73-035B-4C99-BA13-1383687EF3D2}" srcOrd="5" destOrd="0" presId="urn:microsoft.com/office/officeart/2005/8/layout/vProcess5"/>
    <dgm:cxn modelId="{774F2CA2-39F7-4FA3-BEED-FA877F8754D8}" type="presParOf" srcId="{7302D79C-7089-40C3-A938-ECCABD1344E9}" destId="{F1CB43AA-40F3-4A59-8B52-64F2A1D1C9C5}" srcOrd="6" destOrd="0" presId="urn:microsoft.com/office/officeart/2005/8/layout/vProcess5"/>
    <dgm:cxn modelId="{13F43692-55A4-4C5A-BDC6-7F50B5C178C3}" type="presParOf" srcId="{7302D79C-7089-40C3-A938-ECCABD1344E9}" destId="{DE7260A8-B08F-4CA7-8AD2-29110EA465DD}" srcOrd="7" destOrd="0" presId="urn:microsoft.com/office/officeart/2005/8/layout/vProcess5"/>
    <dgm:cxn modelId="{8C59F747-4B67-495A-81D9-8C0F14FAED85}" type="presParOf" srcId="{7302D79C-7089-40C3-A938-ECCABD1344E9}" destId="{02CC95DC-0102-4559-96E4-72E085220D39}"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C633D91-E6AC-461B-8EDF-D1E7D9CCED1D}"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73D692D1-5859-4AFF-97B4-B785A04F888A}">
      <dgm:prSet/>
      <dgm:spPr/>
      <dgm:t>
        <a:bodyPr/>
        <a:lstStyle/>
        <a:p>
          <a:r>
            <a:rPr lang="ro-RO"/>
            <a:t>1966 – debut cu o proză scurtă, </a:t>
          </a:r>
          <a:r>
            <a:rPr lang="ro-RO" i="1"/>
            <a:t>Fierul de călcat dragostea </a:t>
          </a:r>
          <a:r>
            <a:rPr lang="ro-RO"/>
            <a:t>(</a:t>
          </a:r>
          <a:r>
            <a:rPr lang="ro-RO" i="1"/>
            <a:t>Ramuri</a:t>
          </a:r>
          <a:r>
            <a:rPr lang="ro-RO"/>
            <a:t>);</a:t>
          </a:r>
          <a:endParaRPr lang="en-US"/>
        </a:p>
      </dgm:t>
    </dgm:pt>
    <dgm:pt modelId="{2742C5ED-77A6-4641-9591-3099F1F66C06}" type="parTrans" cxnId="{340F81E9-85AA-46B3-89A3-7DB311483FDE}">
      <dgm:prSet/>
      <dgm:spPr/>
      <dgm:t>
        <a:bodyPr/>
        <a:lstStyle/>
        <a:p>
          <a:endParaRPr lang="en-US"/>
        </a:p>
      </dgm:t>
    </dgm:pt>
    <dgm:pt modelId="{E1B4D7C1-4181-4E12-AA7C-DC3AD3F4B8AB}" type="sibTrans" cxnId="{340F81E9-85AA-46B3-89A3-7DB311483FDE}">
      <dgm:prSet/>
      <dgm:spPr/>
      <dgm:t>
        <a:bodyPr/>
        <a:lstStyle/>
        <a:p>
          <a:endParaRPr lang="en-US"/>
        </a:p>
      </dgm:t>
    </dgm:pt>
    <dgm:pt modelId="{456CD85B-7FD5-4C1E-AEE4-0466DD310CB0}">
      <dgm:prSet/>
      <dgm:spPr/>
      <dgm:t>
        <a:bodyPr/>
        <a:lstStyle/>
        <a:p>
          <a:r>
            <a:rPr lang="ro-RO"/>
            <a:t>1969, un volum de povestiri, </a:t>
          </a:r>
          <a:r>
            <a:rPr lang="ro-RO" i="1"/>
            <a:t>Noaptea pe latura lungă</a:t>
          </a:r>
          <a:r>
            <a:rPr lang="ro-RO"/>
            <a:t>;</a:t>
          </a:r>
          <a:endParaRPr lang="en-US"/>
        </a:p>
      </dgm:t>
    </dgm:pt>
    <dgm:pt modelId="{625A1EE8-6036-42D3-9802-79098AAFC70D}" type="parTrans" cxnId="{ED0CEF62-487D-49A4-AA15-C07009DDA7D0}">
      <dgm:prSet/>
      <dgm:spPr/>
      <dgm:t>
        <a:bodyPr/>
        <a:lstStyle/>
        <a:p>
          <a:endParaRPr lang="en-US"/>
        </a:p>
      </dgm:t>
    </dgm:pt>
    <dgm:pt modelId="{3FC0DAAC-6375-40F5-BA8E-024F812AE990}" type="sibTrans" cxnId="{ED0CEF62-487D-49A4-AA15-C07009DDA7D0}">
      <dgm:prSet/>
      <dgm:spPr/>
      <dgm:t>
        <a:bodyPr/>
        <a:lstStyle/>
        <a:p>
          <a:endParaRPr lang="en-US"/>
        </a:p>
      </dgm:t>
    </dgm:pt>
    <dgm:pt modelId="{E66476E2-0152-4898-ADFE-537E15496CEF}">
      <dgm:prSet/>
      <dgm:spPr/>
      <dgm:t>
        <a:bodyPr/>
        <a:lstStyle/>
        <a:p>
          <a:r>
            <a:rPr lang="ro-RO" dirty="0"/>
            <a:t>1970, primul roman, </a:t>
          </a:r>
          <a:r>
            <a:rPr lang="ro-RO" i="1" dirty="0"/>
            <a:t>Captivi</a:t>
          </a:r>
          <a:r>
            <a:rPr lang="ro-RO" dirty="0"/>
            <a:t>;</a:t>
          </a:r>
          <a:endParaRPr lang="en-US" dirty="0"/>
        </a:p>
      </dgm:t>
    </dgm:pt>
    <dgm:pt modelId="{08F9E325-DD0B-4CA0-BF2C-A2696778BB86}" type="parTrans" cxnId="{F057E280-C01C-42B3-9B62-E388712FFA4E}">
      <dgm:prSet/>
      <dgm:spPr/>
      <dgm:t>
        <a:bodyPr/>
        <a:lstStyle/>
        <a:p>
          <a:endParaRPr lang="en-US"/>
        </a:p>
      </dgm:t>
    </dgm:pt>
    <dgm:pt modelId="{9C9908C6-799C-437B-AF7A-16DE33089AE2}" type="sibTrans" cxnId="{F057E280-C01C-42B3-9B62-E388712FFA4E}">
      <dgm:prSet/>
      <dgm:spPr/>
      <dgm:t>
        <a:bodyPr/>
        <a:lstStyle/>
        <a:p>
          <a:endParaRPr lang="en-US"/>
        </a:p>
      </dgm:t>
    </dgm:pt>
    <dgm:pt modelId="{8A51F32B-80E8-4752-BFB3-06848AA0B655}">
      <dgm:prSet/>
      <dgm:spPr/>
      <dgm:t>
        <a:bodyPr/>
        <a:lstStyle/>
        <a:p>
          <a:r>
            <a:rPr lang="ro-RO"/>
            <a:t>1981, </a:t>
          </a:r>
          <a:r>
            <a:rPr lang="ro-RO" i="1"/>
            <a:t>Octombrie, ora opt</a:t>
          </a:r>
          <a:r>
            <a:rPr lang="ro-RO"/>
            <a:t>;</a:t>
          </a:r>
          <a:endParaRPr lang="en-US"/>
        </a:p>
      </dgm:t>
    </dgm:pt>
    <dgm:pt modelId="{D201307B-EE35-48C6-988B-663B705D68C0}" type="parTrans" cxnId="{20E26CCB-5AF1-4B35-999A-6C3F176CDBA6}">
      <dgm:prSet/>
      <dgm:spPr/>
      <dgm:t>
        <a:bodyPr/>
        <a:lstStyle/>
        <a:p>
          <a:endParaRPr lang="en-US"/>
        </a:p>
      </dgm:t>
    </dgm:pt>
    <dgm:pt modelId="{B1E6D582-7C74-408A-9AAE-ECF303B1714B}" type="sibTrans" cxnId="{20E26CCB-5AF1-4B35-999A-6C3F176CDBA6}">
      <dgm:prSet/>
      <dgm:spPr/>
      <dgm:t>
        <a:bodyPr/>
        <a:lstStyle/>
        <a:p>
          <a:endParaRPr lang="en-US"/>
        </a:p>
      </dgm:t>
    </dgm:pt>
    <dgm:pt modelId="{98E71714-510A-40BE-AAF4-33CB359CCDA3}">
      <dgm:prSet/>
      <dgm:spPr/>
      <dgm:t>
        <a:bodyPr/>
        <a:lstStyle/>
        <a:p>
          <a:r>
            <a:rPr lang="ro-RO"/>
            <a:t>1986, romanul </a:t>
          </a:r>
          <a:r>
            <a:rPr lang="ro-RO" i="1"/>
            <a:t>Plicul negru.</a:t>
          </a:r>
          <a:endParaRPr lang="en-US"/>
        </a:p>
      </dgm:t>
    </dgm:pt>
    <dgm:pt modelId="{A961B300-DF47-4E3A-8F40-C950D19E9B6C}" type="parTrans" cxnId="{B3E43D3F-B15E-49C4-B1E8-045CAA4A0109}">
      <dgm:prSet/>
      <dgm:spPr/>
      <dgm:t>
        <a:bodyPr/>
        <a:lstStyle/>
        <a:p>
          <a:endParaRPr lang="en-US"/>
        </a:p>
      </dgm:t>
    </dgm:pt>
    <dgm:pt modelId="{AE84FE7B-90CA-4E64-B489-855B6BB7FFA0}" type="sibTrans" cxnId="{B3E43D3F-B15E-49C4-B1E8-045CAA4A0109}">
      <dgm:prSet/>
      <dgm:spPr/>
      <dgm:t>
        <a:bodyPr/>
        <a:lstStyle/>
        <a:p>
          <a:endParaRPr lang="en-US"/>
        </a:p>
      </dgm:t>
    </dgm:pt>
    <dgm:pt modelId="{1BDEEACD-3905-4F32-9A43-6430D41EC51B}" type="pres">
      <dgm:prSet presAssocID="{BC633D91-E6AC-461B-8EDF-D1E7D9CCED1D}" presName="linear" presStyleCnt="0">
        <dgm:presLayoutVars>
          <dgm:animLvl val="lvl"/>
          <dgm:resizeHandles val="exact"/>
        </dgm:presLayoutVars>
      </dgm:prSet>
      <dgm:spPr/>
    </dgm:pt>
    <dgm:pt modelId="{E4409C06-9E69-4C50-A818-F0693FBA4E88}" type="pres">
      <dgm:prSet presAssocID="{73D692D1-5859-4AFF-97B4-B785A04F888A}" presName="parentText" presStyleLbl="node1" presStyleIdx="0" presStyleCnt="5">
        <dgm:presLayoutVars>
          <dgm:chMax val="0"/>
          <dgm:bulletEnabled val="1"/>
        </dgm:presLayoutVars>
      </dgm:prSet>
      <dgm:spPr/>
    </dgm:pt>
    <dgm:pt modelId="{0388549C-CB0A-4228-B505-E1752E04F289}" type="pres">
      <dgm:prSet presAssocID="{E1B4D7C1-4181-4E12-AA7C-DC3AD3F4B8AB}" presName="spacer" presStyleCnt="0"/>
      <dgm:spPr/>
    </dgm:pt>
    <dgm:pt modelId="{9E5AD51D-C489-497D-85A0-BBB18CC502E7}" type="pres">
      <dgm:prSet presAssocID="{456CD85B-7FD5-4C1E-AEE4-0466DD310CB0}" presName="parentText" presStyleLbl="node1" presStyleIdx="1" presStyleCnt="5">
        <dgm:presLayoutVars>
          <dgm:chMax val="0"/>
          <dgm:bulletEnabled val="1"/>
        </dgm:presLayoutVars>
      </dgm:prSet>
      <dgm:spPr/>
    </dgm:pt>
    <dgm:pt modelId="{D9C260D9-B67A-45D1-AA82-4BD121924980}" type="pres">
      <dgm:prSet presAssocID="{3FC0DAAC-6375-40F5-BA8E-024F812AE990}" presName="spacer" presStyleCnt="0"/>
      <dgm:spPr/>
    </dgm:pt>
    <dgm:pt modelId="{5DC70C25-85A5-4C1E-8C48-C7EFBDF295F6}" type="pres">
      <dgm:prSet presAssocID="{E66476E2-0152-4898-ADFE-537E15496CEF}" presName="parentText" presStyleLbl="node1" presStyleIdx="2" presStyleCnt="5">
        <dgm:presLayoutVars>
          <dgm:chMax val="0"/>
          <dgm:bulletEnabled val="1"/>
        </dgm:presLayoutVars>
      </dgm:prSet>
      <dgm:spPr/>
    </dgm:pt>
    <dgm:pt modelId="{0BA3A91B-4FA1-44BF-9092-CFF4F001C316}" type="pres">
      <dgm:prSet presAssocID="{9C9908C6-799C-437B-AF7A-16DE33089AE2}" presName="spacer" presStyleCnt="0"/>
      <dgm:spPr/>
    </dgm:pt>
    <dgm:pt modelId="{55CDA38C-3C8A-459C-9E7B-078D8A1671FA}" type="pres">
      <dgm:prSet presAssocID="{8A51F32B-80E8-4752-BFB3-06848AA0B655}" presName="parentText" presStyleLbl="node1" presStyleIdx="3" presStyleCnt="5">
        <dgm:presLayoutVars>
          <dgm:chMax val="0"/>
          <dgm:bulletEnabled val="1"/>
        </dgm:presLayoutVars>
      </dgm:prSet>
      <dgm:spPr/>
    </dgm:pt>
    <dgm:pt modelId="{78F4ABDB-29ED-41B4-84EE-7B7A4FDFF1BA}" type="pres">
      <dgm:prSet presAssocID="{B1E6D582-7C74-408A-9AAE-ECF303B1714B}" presName="spacer" presStyleCnt="0"/>
      <dgm:spPr/>
    </dgm:pt>
    <dgm:pt modelId="{7607AFAB-C833-463E-BE47-10BDF819FCA1}" type="pres">
      <dgm:prSet presAssocID="{98E71714-510A-40BE-AAF4-33CB359CCDA3}" presName="parentText" presStyleLbl="node1" presStyleIdx="4" presStyleCnt="5">
        <dgm:presLayoutVars>
          <dgm:chMax val="0"/>
          <dgm:bulletEnabled val="1"/>
        </dgm:presLayoutVars>
      </dgm:prSet>
      <dgm:spPr/>
    </dgm:pt>
  </dgm:ptLst>
  <dgm:cxnLst>
    <dgm:cxn modelId="{1BBDFD19-8113-418F-97B7-E9C8FAF4DCD2}" type="presOf" srcId="{E66476E2-0152-4898-ADFE-537E15496CEF}" destId="{5DC70C25-85A5-4C1E-8C48-C7EFBDF295F6}" srcOrd="0" destOrd="0" presId="urn:microsoft.com/office/officeart/2005/8/layout/vList2"/>
    <dgm:cxn modelId="{A32F7D2C-0D89-41FA-B42B-11B67730C648}" type="presOf" srcId="{BC633D91-E6AC-461B-8EDF-D1E7D9CCED1D}" destId="{1BDEEACD-3905-4F32-9A43-6430D41EC51B}" srcOrd="0" destOrd="0" presId="urn:microsoft.com/office/officeart/2005/8/layout/vList2"/>
    <dgm:cxn modelId="{B3E43D3F-B15E-49C4-B1E8-045CAA4A0109}" srcId="{BC633D91-E6AC-461B-8EDF-D1E7D9CCED1D}" destId="{98E71714-510A-40BE-AAF4-33CB359CCDA3}" srcOrd="4" destOrd="0" parTransId="{A961B300-DF47-4E3A-8F40-C950D19E9B6C}" sibTransId="{AE84FE7B-90CA-4E64-B489-855B6BB7FFA0}"/>
    <dgm:cxn modelId="{ED0CEF62-487D-49A4-AA15-C07009DDA7D0}" srcId="{BC633D91-E6AC-461B-8EDF-D1E7D9CCED1D}" destId="{456CD85B-7FD5-4C1E-AEE4-0466DD310CB0}" srcOrd="1" destOrd="0" parTransId="{625A1EE8-6036-42D3-9802-79098AAFC70D}" sibTransId="{3FC0DAAC-6375-40F5-BA8E-024F812AE990}"/>
    <dgm:cxn modelId="{4D5BC770-A2FC-4DE8-A7EA-0FC6613A3503}" type="presOf" srcId="{456CD85B-7FD5-4C1E-AEE4-0466DD310CB0}" destId="{9E5AD51D-C489-497D-85A0-BBB18CC502E7}" srcOrd="0" destOrd="0" presId="urn:microsoft.com/office/officeart/2005/8/layout/vList2"/>
    <dgm:cxn modelId="{F057E280-C01C-42B3-9B62-E388712FFA4E}" srcId="{BC633D91-E6AC-461B-8EDF-D1E7D9CCED1D}" destId="{E66476E2-0152-4898-ADFE-537E15496CEF}" srcOrd="2" destOrd="0" parTransId="{08F9E325-DD0B-4CA0-BF2C-A2696778BB86}" sibTransId="{9C9908C6-799C-437B-AF7A-16DE33089AE2}"/>
    <dgm:cxn modelId="{98CCE888-710C-4F61-AF90-842B357D2473}" type="presOf" srcId="{73D692D1-5859-4AFF-97B4-B785A04F888A}" destId="{E4409C06-9E69-4C50-A818-F0693FBA4E88}" srcOrd="0" destOrd="0" presId="urn:microsoft.com/office/officeart/2005/8/layout/vList2"/>
    <dgm:cxn modelId="{20E26CCB-5AF1-4B35-999A-6C3F176CDBA6}" srcId="{BC633D91-E6AC-461B-8EDF-D1E7D9CCED1D}" destId="{8A51F32B-80E8-4752-BFB3-06848AA0B655}" srcOrd="3" destOrd="0" parTransId="{D201307B-EE35-48C6-988B-663B705D68C0}" sibTransId="{B1E6D582-7C74-408A-9AAE-ECF303B1714B}"/>
    <dgm:cxn modelId="{340F81E9-85AA-46B3-89A3-7DB311483FDE}" srcId="{BC633D91-E6AC-461B-8EDF-D1E7D9CCED1D}" destId="{73D692D1-5859-4AFF-97B4-B785A04F888A}" srcOrd="0" destOrd="0" parTransId="{2742C5ED-77A6-4641-9591-3099F1F66C06}" sibTransId="{E1B4D7C1-4181-4E12-AA7C-DC3AD3F4B8AB}"/>
    <dgm:cxn modelId="{7DD64CF3-5341-4A1E-9A87-EAF9E4DFC742}" type="presOf" srcId="{98E71714-510A-40BE-AAF4-33CB359CCDA3}" destId="{7607AFAB-C833-463E-BE47-10BDF819FCA1}" srcOrd="0" destOrd="0" presId="urn:microsoft.com/office/officeart/2005/8/layout/vList2"/>
    <dgm:cxn modelId="{FE1DBCFD-C0AC-49ED-BE99-1B276536F7B3}" type="presOf" srcId="{8A51F32B-80E8-4752-BFB3-06848AA0B655}" destId="{55CDA38C-3C8A-459C-9E7B-078D8A1671FA}" srcOrd="0" destOrd="0" presId="urn:microsoft.com/office/officeart/2005/8/layout/vList2"/>
    <dgm:cxn modelId="{54AFE287-C652-41DD-A191-4853BD2D538C}" type="presParOf" srcId="{1BDEEACD-3905-4F32-9A43-6430D41EC51B}" destId="{E4409C06-9E69-4C50-A818-F0693FBA4E88}" srcOrd="0" destOrd="0" presId="urn:microsoft.com/office/officeart/2005/8/layout/vList2"/>
    <dgm:cxn modelId="{A8A73DAE-7FDF-493E-A04B-9CDDB2870873}" type="presParOf" srcId="{1BDEEACD-3905-4F32-9A43-6430D41EC51B}" destId="{0388549C-CB0A-4228-B505-E1752E04F289}" srcOrd="1" destOrd="0" presId="urn:microsoft.com/office/officeart/2005/8/layout/vList2"/>
    <dgm:cxn modelId="{380AAB8F-B4F9-40B5-98EA-B5CC56E58386}" type="presParOf" srcId="{1BDEEACD-3905-4F32-9A43-6430D41EC51B}" destId="{9E5AD51D-C489-497D-85A0-BBB18CC502E7}" srcOrd="2" destOrd="0" presId="urn:microsoft.com/office/officeart/2005/8/layout/vList2"/>
    <dgm:cxn modelId="{C7425B59-E33C-4523-B3B7-97CB5E6FC7C6}" type="presParOf" srcId="{1BDEEACD-3905-4F32-9A43-6430D41EC51B}" destId="{D9C260D9-B67A-45D1-AA82-4BD121924980}" srcOrd="3" destOrd="0" presId="urn:microsoft.com/office/officeart/2005/8/layout/vList2"/>
    <dgm:cxn modelId="{643913C7-3BAB-4A57-B4F4-E340C6E0D2EE}" type="presParOf" srcId="{1BDEEACD-3905-4F32-9A43-6430D41EC51B}" destId="{5DC70C25-85A5-4C1E-8C48-C7EFBDF295F6}" srcOrd="4" destOrd="0" presId="urn:microsoft.com/office/officeart/2005/8/layout/vList2"/>
    <dgm:cxn modelId="{CD426A5B-E6F6-4D43-859C-CB16D5DA2FD8}" type="presParOf" srcId="{1BDEEACD-3905-4F32-9A43-6430D41EC51B}" destId="{0BA3A91B-4FA1-44BF-9092-CFF4F001C316}" srcOrd="5" destOrd="0" presId="urn:microsoft.com/office/officeart/2005/8/layout/vList2"/>
    <dgm:cxn modelId="{8DED88AF-4E91-480A-ADBA-ECB695030871}" type="presParOf" srcId="{1BDEEACD-3905-4F32-9A43-6430D41EC51B}" destId="{55CDA38C-3C8A-459C-9E7B-078D8A1671FA}" srcOrd="6" destOrd="0" presId="urn:microsoft.com/office/officeart/2005/8/layout/vList2"/>
    <dgm:cxn modelId="{00690C0E-463B-48DE-82E1-AC8C2902056A}" type="presParOf" srcId="{1BDEEACD-3905-4F32-9A43-6430D41EC51B}" destId="{78F4ABDB-29ED-41B4-84EE-7B7A4FDFF1BA}" srcOrd="7" destOrd="0" presId="urn:microsoft.com/office/officeart/2005/8/layout/vList2"/>
    <dgm:cxn modelId="{6548A405-2AD8-4F4C-8F2B-3328E1C52705}" type="presParOf" srcId="{1BDEEACD-3905-4F32-9A43-6430D41EC51B}" destId="{7607AFAB-C833-463E-BE47-10BDF819FCA1}"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1B4C559-052E-4D8A-9AE8-0553DCE1B918}"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F106C115-F27C-494A-8145-00DD8DD28C6A}">
      <dgm:prSet/>
      <dgm:spPr/>
      <dgm:t>
        <a:bodyPr/>
        <a:lstStyle/>
        <a:p>
          <a:r>
            <a:rPr lang="ro-RO"/>
            <a:t>- 1991, </a:t>
          </a:r>
          <a:r>
            <a:rPr lang="ro-RO" i="1"/>
            <a:t>Happy Guilt </a:t>
          </a:r>
          <a:r>
            <a:rPr lang="ro-RO"/>
            <a:t>(</a:t>
          </a:r>
          <a:r>
            <a:rPr lang="ro-RO" i="1"/>
            <a:t>Felix Culpa</a:t>
          </a:r>
          <a:r>
            <a:rPr lang="ro-RO"/>
            <a:t>), </a:t>
          </a:r>
          <a:r>
            <a:rPr lang="ro-RO" i="1"/>
            <a:t>The New Republic</a:t>
          </a:r>
          <a:r>
            <a:rPr lang="ro-RO"/>
            <a:t>;</a:t>
          </a:r>
          <a:endParaRPr lang="en-US"/>
        </a:p>
      </dgm:t>
    </dgm:pt>
    <dgm:pt modelId="{245E937B-5E95-49A4-BA88-45536D48EFB2}" type="parTrans" cxnId="{A0EA8F48-5F11-4239-A744-AFA534FF73D5}">
      <dgm:prSet/>
      <dgm:spPr/>
      <dgm:t>
        <a:bodyPr/>
        <a:lstStyle/>
        <a:p>
          <a:endParaRPr lang="en-US"/>
        </a:p>
      </dgm:t>
    </dgm:pt>
    <dgm:pt modelId="{E6E90984-24A7-4729-978D-0CEE719FE633}" type="sibTrans" cxnId="{A0EA8F48-5F11-4239-A744-AFA534FF73D5}">
      <dgm:prSet/>
      <dgm:spPr/>
      <dgm:t>
        <a:bodyPr/>
        <a:lstStyle/>
        <a:p>
          <a:endParaRPr lang="en-US"/>
        </a:p>
      </dgm:t>
    </dgm:pt>
    <dgm:pt modelId="{DB8EF8B0-99C8-4506-B2AC-B78B2A95465B}">
      <dgm:prSet/>
      <dgm:spPr/>
      <dgm:t>
        <a:bodyPr/>
        <a:lstStyle/>
        <a:p>
          <a:r>
            <a:rPr lang="ro-RO"/>
            <a:t>- 2003, </a:t>
          </a:r>
          <a:r>
            <a:rPr lang="ro-RO" i="1"/>
            <a:t>Întoarcerea Huliganului </a:t>
          </a:r>
          <a:r>
            <a:rPr lang="ro-RO"/>
            <a:t>– considerată capodopera sa</a:t>
          </a:r>
          <a:endParaRPr lang="en-US"/>
        </a:p>
      </dgm:t>
    </dgm:pt>
    <dgm:pt modelId="{CFBE082F-5C77-4F8A-A4EE-9141CFF8D128}" type="parTrans" cxnId="{C762853B-C18B-456F-84B1-286C74D0F53E}">
      <dgm:prSet/>
      <dgm:spPr/>
      <dgm:t>
        <a:bodyPr/>
        <a:lstStyle/>
        <a:p>
          <a:endParaRPr lang="en-US"/>
        </a:p>
      </dgm:t>
    </dgm:pt>
    <dgm:pt modelId="{23F1D91C-429E-4ECE-BCA3-2407A3381F5D}" type="sibTrans" cxnId="{C762853B-C18B-456F-84B1-286C74D0F53E}">
      <dgm:prSet/>
      <dgm:spPr/>
      <dgm:t>
        <a:bodyPr/>
        <a:lstStyle/>
        <a:p>
          <a:endParaRPr lang="en-US"/>
        </a:p>
      </dgm:t>
    </dgm:pt>
    <dgm:pt modelId="{A5A28AE0-ACEE-4C8A-BA9C-14D8D2B05AD9}">
      <dgm:prSet/>
      <dgm:spPr/>
      <dgm:t>
        <a:bodyPr/>
        <a:lstStyle/>
        <a:p>
          <a:r>
            <a:rPr lang="ro-RO"/>
            <a:t>-2009, </a:t>
          </a:r>
          <a:r>
            <a:rPr lang="ro-RO" i="1"/>
            <a:t>Vizuina</a:t>
          </a:r>
          <a:r>
            <a:rPr lang="ro-RO"/>
            <a:t> etc.</a:t>
          </a:r>
          <a:endParaRPr lang="en-US"/>
        </a:p>
      </dgm:t>
    </dgm:pt>
    <dgm:pt modelId="{85AD1BFC-03F2-41BA-BE42-306170BC0D08}" type="parTrans" cxnId="{0BA9603F-F58A-4567-9B78-1C2DB21C76D9}">
      <dgm:prSet/>
      <dgm:spPr/>
      <dgm:t>
        <a:bodyPr/>
        <a:lstStyle/>
        <a:p>
          <a:endParaRPr lang="en-US"/>
        </a:p>
      </dgm:t>
    </dgm:pt>
    <dgm:pt modelId="{59479B80-EB25-47C5-9093-027666EB861C}" type="sibTrans" cxnId="{0BA9603F-F58A-4567-9B78-1C2DB21C76D9}">
      <dgm:prSet/>
      <dgm:spPr/>
      <dgm:t>
        <a:bodyPr/>
        <a:lstStyle/>
        <a:p>
          <a:endParaRPr lang="en-US"/>
        </a:p>
      </dgm:t>
    </dgm:pt>
    <dgm:pt modelId="{DE941908-1A43-480F-81BD-83481116FCA7}" type="pres">
      <dgm:prSet presAssocID="{71B4C559-052E-4D8A-9AE8-0553DCE1B918}" presName="linear" presStyleCnt="0">
        <dgm:presLayoutVars>
          <dgm:animLvl val="lvl"/>
          <dgm:resizeHandles val="exact"/>
        </dgm:presLayoutVars>
      </dgm:prSet>
      <dgm:spPr/>
    </dgm:pt>
    <dgm:pt modelId="{9D7B9679-DBCF-4B57-9647-F4E5DB27A03E}" type="pres">
      <dgm:prSet presAssocID="{F106C115-F27C-494A-8145-00DD8DD28C6A}" presName="parentText" presStyleLbl="node1" presStyleIdx="0" presStyleCnt="3">
        <dgm:presLayoutVars>
          <dgm:chMax val="0"/>
          <dgm:bulletEnabled val="1"/>
        </dgm:presLayoutVars>
      </dgm:prSet>
      <dgm:spPr/>
    </dgm:pt>
    <dgm:pt modelId="{45A0EA3D-260A-4F28-873C-AE790022FCA0}" type="pres">
      <dgm:prSet presAssocID="{E6E90984-24A7-4729-978D-0CEE719FE633}" presName="spacer" presStyleCnt="0"/>
      <dgm:spPr/>
    </dgm:pt>
    <dgm:pt modelId="{64527270-EEC3-48A6-A1C7-BACE33400664}" type="pres">
      <dgm:prSet presAssocID="{DB8EF8B0-99C8-4506-B2AC-B78B2A95465B}" presName="parentText" presStyleLbl="node1" presStyleIdx="1" presStyleCnt="3">
        <dgm:presLayoutVars>
          <dgm:chMax val="0"/>
          <dgm:bulletEnabled val="1"/>
        </dgm:presLayoutVars>
      </dgm:prSet>
      <dgm:spPr/>
    </dgm:pt>
    <dgm:pt modelId="{927BA71E-147B-48D5-B9BA-B3E76E59CFF8}" type="pres">
      <dgm:prSet presAssocID="{23F1D91C-429E-4ECE-BCA3-2407A3381F5D}" presName="spacer" presStyleCnt="0"/>
      <dgm:spPr/>
    </dgm:pt>
    <dgm:pt modelId="{9F58A722-AC8F-4DE4-A0BF-E0147462AC22}" type="pres">
      <dgm:prSet presAssocID="{A5A28AE0-ACEE-4C8A-BA9C-14D8D2B05AD9}" presName="parentText" presStyleLbl="node1" presStyleIdx="2" presStyleCnt="3">
        <dgm:presLayoutVars>
          <dgm:chMax val="0"/>
          <dgm:bulletEnabled val="1"/>
        </dgm:presLayoutVars>
      </dgm:prSet>
      <dgm:spPr/>
    </dgm:pt>
  </dgm:ptLst>
  <dgm:cxnLst>
    <dgm:cxn modelId="{C762853B-C18B-456F-84B1-286C74D0F53E}" srcId="{71B4C559-052E-4D8A-9AE8-0553DCE1B918}" destId="{DB8EF8B0-99C8-4506-B2AC-B78B2A95465B}" srcOrd="1" destOrd="0" parTransId="{CFBE082F-5C77-4F8A-A4EE-9141CFF8D128}" sibTransId="{23F1D91C-429E-4ECE-BCA3-2407A3381F5D}"/>
    <dgm:cxn modelId="{0BA9603F-F58A-4567-9B78-1C2DB21C76D9}" srcId="{71B4C559-052E-4D8A-9AE8-0553DCE1B918}" destId="{A5A28AE0-ACEE-4C8A-BA9C-14D8D2B05AD9}" srcOrd="2" destOrd="0" parTransId="{85AD1BFC-03F2-41BA-BE42-306170BC0D08}" sibTransId="{59479B80-EB25-47C5-9093-027666EB861C}"/>
    <dgm:cxn modelId="{A0EA8F48-5F11-4239-A744-AFA534FF73D5}" srcId="{71B4C559-052E-4D8A-9AE8-0553DCE1B918}" destId="{F106C115-F27C-494A-8145-00DD8DD28C6A}" srcOrd="0" destOrd="0" parTransId="{245E937B-5E95-49A4-BA88-45536D48EFB2}" sibTransId="{E6E90984-24A7-4729-978D-0CEE719FE633}"/>
    <dgm:cxn modelId="{18F744AF-680E-4E04-A96C-BEF8BD286FC0}" type="presOf" srcId="{DB8EF8B0-99C8-4506-B2AC-B78B2A95465B}" destId="{64527270-EEC3-48A6-A1C7-BACE33400664}" srcOrd="0" destOrd="0" presId="urn:microsoft.com/office/officeart/2005/8/layout/vList2"/>
    <dgm:cxn modelId="{0E900FB5-C398-4CA0-BA76-3724D796AF27}" type="presOf" srcId="{A5A28AE0-ACEE-4C8A-BA9C-14D8D2B05AD9}" destId="{9F58A722-AC8F-4DE4-A0BF-E0147462AC22}" srcOrd="0" destOrd="0" presId="urn:microsoft.com/office/officeart/2005/8/layout/vList2"/>
    <dgm:cxn modelId="{BC59BAC4-FE9E-469A-A432-AFE1C384E41D}" type="presOf" srcId="{F106C115-F27C-494A-8145-00DD8DD28C6A}" destId="{9D7B9679-DBCF-4B57-9647-F4E5DB27A03E}" srcOrd="0" destOrd="0" presId="urn:microsoft.com/office/officeart/2005/8/layout/vList2"/>
    <dgm:cxn modelId="{E09677EC-EC73-4FE8-BD85-3CD55523F0AF}" type="presOf" srcId="{71B4C559-052E-4D8A-9AE8-0553DCE1B918}" destId="{DE941908-1A43-480F-81BD-83481116FCA7}" srcOrd="0" destOrd="0" presId="urn:microsoft.com/office/officeart/2005/8/layout/vList2"/>
    <dgm:cxn modelId="{812D4290-6EE6-4373-9B39-C5B313023120}" type="presParOf" srcId="{DE941908-1A43-480F-81BD-83481116FCA7}" destId="{9D7B9679-DBCF-4B57-9647-F4E5DB27A03E}" srcOrd="0" destOrd="0" presId="urn:microsoft.com/office/officeart/2005/8/layout/vList2"/>
    <dgm:cxn modelId="{04700E78-DBC5-4596-B478-6C5E85048B3D}" type="presParOf" srcId="{DE941908-1A43-480F-81BD-83481116FCA7}" destId="{45A0EA3D-260A-4F28-873C-AE790022FCA0}" srcOrd="1" destOrd="0" presId="urn:microsoft.com/office/officeart/2005/8/layout/vList2"/>
    <dgm:cxn modelId="{895F6F50-B33C-46E4-8FA3-840684A52435}" type="presParOf" srcId="{DE941908-1A43-480F-81BD-83481116FCA7}" destId="{64527270-EEC3-48A6-A1C7-BACE33400664}" srcOrd="2" destOrd="0" presId="urn:microsoft.com/office/officeart/2005/8/layout/vList2"/>
    <dgm:cxn modelId="{3A817556-E79C-4D4F-9BC9-04FC560B2E03}" type="presParOf" srcId="{DE941908-1A43-480F-81BD-83481116FCA7}" destId="{927BA71E-147B-48D5-B9BA-B3E76E59CFF8}" srcOrd="3" destOrd="0" presId="urn:microsoft.com/office/officeart/2005/8/layout/vList2"/>
    <dgm:cxn modelId="{7D60DD32-0893-4E81-916D-F12DCCD29BD1}" type="presParOf" srcId="{DE941908-1A43-480F-81BD-83481116FCA7}" destId="{9F58A722-AC8F-4DE4-A0BF-E0147462AC22}"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1CD93CB-6DAB-4F20-A6AD-EFCB75FD4F93}"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7A08D712-B94C-43FB-A0C7-3BFD01E6B703}">
      <dgm:prSet custT="1"/>
      <dgm:spPr/>
      <dgm:t>
        <a:bodyPr/>
        <a:lstStyle/>
        <a:p>
          <a:r>
            <a:rPr lang="ro-RO" sz="2000" dirty="0"/>
            <a:t>Ion Simuț: „Biografic personalitatea scriitorului Norman Manea s-a constituit la intersecția a trei experiențe: ca evreu, avea de înregistrat ecourile deportării, ipostază ce prefigurează Holocaustul; ca român, avea de depus mărturie despre condiția artistului sub dictatura comunistă; ca american, a trăit și trăiește experiența cosmopolită a deplinei libertăți de exprimare, fără a putea ignora însă riscurile societății de consum”.</a:t>
          </a:r>
          <a:endParaRPr lang="en-US" sz="2000" dirty="0"/>
        </a:p>
      </dgm:t>
    </dgm:pt>
    <dgm:pt modelId="{9B80B825-03D4-47CF-9E36-3BB0AAB3B469}" type="parTrans" cxnId="{5CD847C3-3C27-449D-A9DA-A178CD265E19}">
      <dgm:prSet/>
      <dgm:spPr/>
      <dgm:t>
        <a:bodyPr/>
        <a:lstStyle/>
        <a:p>
          <a:endParaRPr lang="en-US"/>
        </a:p>
      </dgm:t>
    </dgm:pt>
    <dgm:pt modelId="{466C179B-FF99-48FA-9C4C-36F0AB6F4CDD}" type="sibTrans" cxnId="{5CD847C3-3C27-449D-A9DA-A178CD265E19}">
      <dgm:prSet/>
      <dgm:spPr/>
      <dgm:t>
        <a:bodyPr/>
        <a:lstStyle/>
        <a:p>
          <a:endParaRPr lang="en-US"/>
        </a:p>
      </dgm:t>
    </dgm:pt>
    <dgm:pt modelId="{5A500592-9EC9-4C9B-86C9-27DFAE0772CB}">
      <dgm:prSet custT="1"/>
      <dgm:spPr/>
      <dgm:t>
        <a:bodyPr/>
        <a:lstStyle/>
        <a:p>
          <a:r>
            <a:rPr lang="ro-RO" sz="2000" dirty="0"/>
            <a:t>Matei Călinescu: „Cele trei teme majore, recurente și întrețesute, ale operei lui Norman Manea  (cuprinzând atât ficțiunea cât și nonficțiunea) sunt experiența Holocaustului, trăită în copilărie, în timpul celui de-al Doilea Război Mondial; existența, ca om și ca scriitor, în interiorul unui sistem totalitar, și anume, varianta românească a comunismului; respectiv, exilul”.</a:t>
          </a:r>
          <a:endParaRPr lang="en-US" sz="2000" dirty="0"/>
        </a:p>
      </dgm:t>
    </dgm:pt>
    <dgm:pt modelId="{52796CD1-521C-41A2-B161-9B4977B09B6F}" type="parTrans" cxnId="{B1DCBEA6-B11B-43D1-AE5E-E3C28CEFFB08}">
      <dgm:prSet/>
      <dgm:spPr/>
      <dgm:t>
        <a:bodyPr/>
        <a:lstStyle/>
        <a:p>
          <a:endParaRPr lang="en-US"/>
        </a:p>
      </dgm:t>
    </dgm:pt>
    <dgm:pt modelId="{82F69205-15D9-47B7-960B-BD44E8B134BE}" type="sibTrans" cxnId="{B1DCBEA6-B11B-43D1-AE5E-E3C28CEFFB08}">
      <dgm:prSet/>
      <dgm:spPr/>
      <dgm:t>
        <a:bodyPr/>
        <a:lstStyle/>
        <a:p>
          <a:endParaRPr lang="en-US"/>
        </a:p>
      </dgm:t>
    </dgm:pt>
    <dgm:pt modelId="{CFD235CB-0C1F-4A48-AC8E-651929930A52}" type="pres">
      <dgm:prSet presAssocID="{91CD93CB-6DAB-4F20-A6AD-EFCB75FD4F93}" presName="linear" presStyleCnt="0">
        <dgm:presLayoutVars>
          <dgm:animLvl val="lvl"/>
          <dgm:resizeHandles val="exact"/>
        </dgm:presLayoutVars>
      </dgm:prSet>
      <dgm:spPr/>
    </dgm:pt>
    <dgm:pt modelId="{2E38CBB2-DA7D-4F21-A30D-0CDFC31CCB9E}" type="pres">
      <dgm:prSet presAssocID="{7A08D712-B94C-43FB-A0C7-3BFD01E6B703}" presName="parentText" presStyleLbl="node1" presStyleIdx="0" presStyleCnt="2">
        <dgm:presLayoutVars>
          <dgm:chMax val="0"/>
          <dgm:bulletEnabled val="1"/>
        </dgm:presLayoutVars>
      </dgm:prSet>
      <dgm:spPr/>
    </dgm:pt>
    <dgm:pt modelId="{25AB594B-5C54-4625-9980-6658582E7762}" type="pres">
      <dgm:prSet presAssocID="{466C179B-FF99-48FA-9C4C-36F0AB6F4CDD}" presName="spacer" presStyleCnt="0"/>
      <dgm:spPr/>
    </dgm:pt>
    <dgm:pt modelId="{5F8E8B19-AD28-4605-887B-3DF44E188EDF}" type="pres">
      <dgm:prSet presAssocID="{5A500592-9EC9-4C9B-86C9-27DFAE0772CB}" presName="parentText" presStyleLbl="node1" presStyleIdx="1" presStyleCnt="2">
        <dgm:presLayoutVars>
          <dgm:chMax val="0"/>
          <dgm:bulletEnabled val="1"/>
        </dgm:presLayoutVars>
      </dgm:prSet>
      <dgm:spPr/>
    </dgm:pt>
  </dgm:ptLst>
  <dgm:cxnLst>
    <dgm:cxn modelId="{C229DA1E-1195-42EF-B32A-CC5B9C1FB8DD}" type="presOf" srcId="{91CD93CB-6DAB-4F20-A6AD-EFCB75FD4F93}" destId="{CFD235CB-0C1F-4A48-AC8E-651929930A52}" srcOrd="0" destOrd="0" presId="urn:microsoft.com/office/officeart/2005/8/layout/vList2"/>
    <dgm:cxn modelId="{66464941-46E1-42A6-844A-39671E5FC200}" type="presOf" srcId="{7A08D712-B94C-43FB-A0C7-3BFD01E6B703}" destId="{2E38CBB2-DA7D-4F21-A30D-0CDFC31CCB9E}" srcOrd="0" destOrd="0" presId="urn:microsoft.com/office/officeart/2005/8/layout/vList2"/>
    <dgm:cxn modelId="{5F026C7A-F76F-4D67-AB08-5FE21B29919E}" type="presOf" srcId="{5A500592-9EC9-4C9B-86C9-27DFAE0772CB}" destId="{5F8E8B19-AD28-4605-887B-3DF44E188EDF}" srcOrd="0" destOrd="0" presId="urn:microsoft.com/office/officeart/2005/8/layout/vList2"/>
    <dgm:cxn modelId="{B1DCBEA6-B11B-43D1-AE5E-E3C28CEFFB08}" srcId="{91CD93CB-6DAB-4F20-A6AD-EFCB75FD4F93}" destId="{5A500592-9EC9-4C9B-86C9-27DFAE0772CB}" srcOrd="1" destOrd="0" parTransId="{52796CD1-521C-41A2-B161-9B4977B09B6F}" sibTransId="{82F69205-15D9-47B7-960B-BD44E8B134BE}"/>
    <dgm:cxn modelId="{5CD847C3-3C27-449D-A9DA-A178CD265E19}" srcId="{91CD93CB-6DAB-4F20-A6AD-EFCB75FD4F93}" destId="{7A08D712-B94C-43FB-A0C7-3BFD01E6B703}" srcOrd="0" destOrd="0" parTransId="{9B80B825-03D4-47CF-9E36-3BB0AAB3B469}" sibTransId="{466C179B-FF99-48FA-9C4C-36F0AB6F4CDD}"/>
    <dgm:cxn modelId="{5B89C781-4635-409E-A4ED-EE941E147E41}" type="presParOf" srcId="{CFD235CB-0C1F-4A48-AC8E-651929930A52}" destId="{2E38CBB2-DA7D-4F21-A30D-0CDFC31CCB9E}" srcOrd="0" destOrd="0" presId="urn:microsoft.com/office/officeart/2005/8/layout/vList2"/>
    <dgm:cxn modelId="{1D768980-1CD7-4838-9C77-FC0D39A52B19}" type="presParOf" srcId="{CFD235CB-0C1F-4A48-AC8E-651929930A52}" destId="{25AB594B-5C54-4625-9980-6658582E7762}" srcOrd="1" destOrd="0" presId="urn:microsoft.com/office/officeart/2005/8/layout/vList2"/>
    <dgm:cxn modelId="{DFF96B2F-2D1D-4567-A877-745F45F0E33A}" type="presParOf" srcId="{CFD235CB-0C1F-4A48-AC8E-651929930A52}" destId="{5F8E8B19-AD28-4605-887B-3DF44E188ED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3F87B3-54BD-40A0-B695-E8E47CD06043}">
      <dsp:nvSpPr>
        <dsp:cNvPr id="0" name=""/>
        <dsp:cNvSpPr/>
      </dsp:nvSpPr>
      <dsp:spPr>
        <a:xfrm>
          <a:off x="0" y="26394"/>
          <a:ext cx="5641974" cy="238095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ro-RO" sz="3700" kern="1200" dirty="0"/>
            <a:t>-deportarea, împreună cu familia, în Transnistria, la 5 ani, în 1941 (pe fond de antisemitism de stat);</a:t>
          </a:r>
          <a:endParaRPr lang="en-US" sz="3700" kern="1200" dirty="0"/>
        </a:p>
      </dsp:txBody>
      <dsp:txXfrm>
        <a:off x="116228" y="142622"/>
        <a:ext cx="5409518" cy="2148494"/>
      </dsp:txXfrm>
    </dsp:sp>
    <dsp:sp modelId="{674B198E-39C3-46E7-8B17-9E0DECFEC9AC}">
      <dsp:nvSpPr>
        <dsp:cNvPr id="0" name=""/>
        <dsp:cNvSpPr/>
      </dsp:nvSpPr>
      <dsp:spPr>
        <a:xfrm>
          <a:off x="0" y="2513904"/>
          <a:ext cx="5641974" cy="2380950"/>
        </a:xfrm>
        <a:prstGeom prst="roundRect">
          <a:avLst/>
        </a:prstGeom>
        <a:solidFill>
          <a:schemeClr val="accent2">
            <a:hueOff val="-1323373"/>
            <a:satOff val="1492"/>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a:lnSpc>
              <a:spcPct val="90000"/>
            </a:lnSpc>
            <a:spcBef>
              <a:spcPct val="0"/>
            </a:spcBef>
            <a:spcAft>
              <a:spcPct val="35000"/>
            </a:spcAft>
            <a:buNone/>
          </a:pPr>
          <a:r>
            <a:rPr lang="ro-RO" sz="3700" kern="1200" dirty="0"/>
            <a:t>-plecarea în exil (fuga de comunism) la 50 de ani.</a:t>
          </a:r>
          <a:endParaRPr lang="en-US" sz="3700" kern="1200" dirty="0"/>
        </a:p>
      </dsp:txBody>
      <dsp:txXfrm>
        <a:off x="116228" y="2630132"/>
        <a:ext cx="5409518" cy="214849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D37D3D-805F-41AC-A93D-C2BF8E68689A}">
      <dsp:nvSpPr>
        <dsp:cNvPr id="0" name=""/>
        <dsp:cNvSpPr/>
      </dsp:nvSpPr>
      <dsp:spPr>
        <a:xfrm>
          <a:off x="0" y="27039"/>
          <a:ext cx="5641974" cy="2397585"/>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ro-RO" sz="2500" kern="1200"/>
            <a:t>- N. Manea a fost dezamăgit să fie considerat doar memorialist (de N. Manolescu);</a:t>
          </a:r>
          <a:endParaRPr lang="en-US" sz="2500" kern="1200"/>
        </a:p>
      </dsp:txBody>
      <dsp:txXfrm>
        <a:off x="117040" y="144079"/>
        <a:ext cx="5407894" cy="2163505"/>
      </dsp:txXfrm>
    </dsp:sp>
    <dsp:sp modelId="{59FC2BED-4278-4461-ACF3-7E34C8C45E69}">
      <dsp:nvSpPr>
        <dsp:cNvPr id="0" name=""/>
        <dsp:cNvSpPr/>
      </dsp:nvSpPr>
      <dsp:spPr>
        <a:xfrm>
          <a:off x="0" y="2496625"/>
          <a:ext cx="5641974" cy="2397585"/>
        </a:xfrm>
        <a:prstGeom prst="roundRect">
          <a:avLst/>
        </a:prstGeom>
        <a:solidFill>
          <a:schemeClr val="accent2">
            <a:hueOff val="-1323373"/>
            <a:satOff val="1492"/>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ro-RO" sz="2500" kern="1200"/>
            <a:t>- N. Manolescu (</a:t>
          </a:r>
          <a:r>
            <a:rPr lang="ro-RO" sz="2500" i="1" kern="1200"/>
            <a:t>Istoria critică a literaturii române</a:t>
          </a:r>
          <a:r>
            <a:rPr lang="ro-RO" sz="2500" kern="1200"/>
            <a:t>, p. 1443): „În parte, Întoarcerea huliganului răscumpără o operă prolixă, nehotărâtă între ficțiune și mărturie, scrisă adesea în limbă de lemn, prezumțioasă și greu de citit.” </a:t>
          </a:r>
          <a:endParaRPr lang="en-US" sz="2500" kern="1200"/>
        </a:p>
      </dsp:txBody>
      <dsp:txXfrm>
        <a:off x="117040" y="2613665"/>
        <a:ext cx="5407894" cy="21635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4A9664-A54F-4E0E-8A8A-3FBABEEC7FBD}">
      <dsp:nvSpPr>
        <dsp:cNvPr id="0" name=""/>
        <dsp:cNvSpPr/>
      </dsp:nvSpPr>
      <dsp:spPr>
        <a:xfrm>
          <a:off x="0" y="49797"/>
          <a:ext cx="5641974" cy="909035"/>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ro-RO" sz="2400" kern="1200"/>
            <a:t>- Rana alungării din România în copilărie;</a:t>
          </a:r>
          <a:endParaRPr lang="en-US" sz="2400" kern="1200"/>
        </a:p>
      </dsp:txBody>
      <dsp:txXfrm>
        <a:off x="44375" y="94172"/>
        <a:ext cx="5553224" cy="820285"/>
      </dsp:txXfrm>
    </dsp:sp>
    <dsp:sp modelId="{BCEEB511-5E0F-4046-B6E6-4CF70746DE4D}">
      <dsp:nvSpPr>
        <dsp:cNvPr id="0" name=""/>
        <dsp:cNvSpPr/>
      </dsp:nvSpPr>
      <dsp:spPr>
        <a:xfrm>
          <a:off x="0" y="1027952"/>
          <a:ext cx="5641974" cy="909035"/>
        </a:xfrm>
        <a:prstGeom prst="roundRect">
          <a:avLst/>
        </a:prstGeom>
        <a:solidFill>
          <a:schemeClr val="accent2">
            <a:hueOff val="-330843"/>
            <a:satOff val="373"/>
            <a:lumOff val="88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ro-RO" sz="2400" kern="1200"/>
            <a:t>- Monstruozitatea Istoriei;</a:t>
          </a:r>
          <a:endParaRPr lang="en-US" sz="2400" kern="1200"/>
        </a:p>
      </dsp:txBody>
      <dsp:txXfrm>
        <a:off x="44375" y="1072327"/>
        <a:ext cx="5553224" cy="820285"/>
      </dsp:txXfrm>
    </dsp:sp>
    <dsp:sp modelId="{D723B6FC-200C-4341-9BC1-C21A7DE8D225}">
      <dsp:nvSpPr>
        <dsp:cNvPr id="0" name=""/>
        <dsp:cNvSpPr/>
      </dsp:nvSpPr>
      <dsp:spPr>
        <a:xfrm>
          <a:off x="0" y="2006107"/>
          <a:ext cx="5641974" cy="909035"/>
        </a:xfrm>
        <a:prstGeom prst="roundRect">
          <a:avLst/>
        </a:prstGeom>
        <a:solidFill>
          <a:schemeClr val="accent2">
            <a:hueOff val="-661686"/>
            <a:satOff val="746"/>
            <a:lumOff val="176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ro-RO" sz="2400" kern="1200"/>
            <a:t>- Suferința constitutivă;</a:t>
          </a:r>
          <a:endParaRPr lang="en-US" sz="2400" kern="1200"/>
        </a:p>
      </dsp:txBody>
      <dsp:txXfrm>
        <a:off x="44375" y="2050482"/>
        <a:ext cx="5553224" cy="820285"/>
      </dsp:txXfrm>
    </dsp:sp>
    <dsp:sp modelId="{3111FBD9-31D8-4224-B267-C8F7EA69FC2D}">
      <dsp:nvSpPr>
        <dsp:cNvPr id="0" name=""/>
        <dsp:cNvSpPr/>
      </dsp:nvSpPr>
      <dsp:spPr>
        <a:xfrm>
          <a:off x="0" y="2984262"/>
          <a:ext cx="5641974" cy="909035"/>
        </a:xfrm>
        <a:prstGeom prst="roundRect">
          <a:avLst/>
        </a:prstGeom>
        <a:solidFill>
          <a:schemeClr val="accent2">
            <a:hueOff val="-992530"/>
            <a:satOff val="1119"/>
            <a:lumOff val="264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ro-RO" sz="2400" kern="1200"/>
            <a:t>- În exil, nu a cerut azil politic; a avut mult timp pașaport românesc;</a:t>
          </a:r>
          <a:endParaRPr lang="en-US" sz="2400" kern="1200"/>
        </a:p>
      </dsp:txBody>
      <dsp:txXfrm>
        <a:off x="44375" y="3028637"/>
        <a:ext cx="5553224" cy="820285"/>
      </dsp:txXfrm>
    </dsp:sp>
    <dsp:sp modelId="{1F02D776-8022-430F-A83F-A6E88B63D00F}">
      <dsp:nvSpPr>
        <dsp:cNvPr id="0" name=""/>
        <dsp:cNvSpPr/>
      </dsp:nvSpPr>
      <dsp:spPr>
        <a:xfrm>
          <a:off x="0" y="3962417"/>
          <a:ext cx="5641974" cy="909035"/>
        </a:xfrm>
        <a:prstGeom prst="roundRect">
          <a:avLst/>
        </a:prstGeom>
        <a:solidFill>
          <a:schemeClr val="accent2">
            <a:hueOff val="-1323373"/>
            <a:satOff val="1492"/>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ro-RO" sz="2400" kern="1200"/>
            <a:t>- Limba română continuă să-i fie limba de creație;</a:t>
          </a:r>
          <a:endParaRPr lang="en-US" sz="2400" kern="1200"/>
        </a:p>
      </dsp:txBody>
      <dsp:txXfrm>
        <a:off x="44375" y="4006792"/>
        <a:ext cx="5553224" cy="8202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AE6408-82BD-4AA6-B98E-868E19DEDB5D}">
      <dsp:nvSpPr>
        <dsp:cNvPr id="0" name=""/>
        <dsp:cNvSpPr/>
      </dsp:nvSpPr>
      <dsp:spPr>
        <a:xfrm>
          <a:off x="0" y="462659"/>
          <a:ext cx="5641974" cy="1287816"/>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ro-RO" sz="2300" kern="1200"/>
            <a:t>- un exil tardiv (plecare din țară la 50 de ani);</a:t>
          </a:r>
          <a:endParaRPr lang="en-US" sz="2300" kern="1200"/>
        </a:p>
      </dsp:txBody>
      <dsp:txXfrm>
        <a:off x="62866" y="525525"/>
        <a:ext cx="5516242" cy="1162084"/>
      </dsp:txXfrm>
    </dsp:sp>
    <dsp:sp modelId="{08666905-5112-4314-819C-DCA21F4FF942}">
      <dsp:nvSpPr>
        <dsp:cNvPr id="0" name=""/>
        <dsp:cNvSpPr/>
      </dsp:nvSpPr>
      <dsp:spPr>
        <a:xfrm>
          <a:off x="0" y="1816716"/>
          <a:ext cx="5641974" cy="1287816"/>
        </a:xfrm>
        <a:prstGeom prst="roundRect">
          <a:avLst/>
        </a:prstGeom>
        <a:solidFill>
          <a:schemeClr val="accent2">
            <a:hueOff val="-661686"/>
            <a:satOff val="746"/>
            <a:lumOff val="176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ro-RO" sz="2300" kern="1200" dirty="0"/>
            <a:t>-o adaptare dificilă în țara de adopție (nu cunoștea deloc limba engleză);</a:t>
          </a:r>
          <a:endParaRPr lang="en-US" sz="2300" kern="1200" dirty="0"/>
        </a:p>
      </dsp:txBody>
      <dsp:txXfrm>
        <a:off x="62866" y="1879582"/>
        <a:ext cx="5516242" cy="1162084"/>
      </dsp:txXfrm>
    </dsp:sp>
    <dsp:sp modelId="{9A32E6CE-430B-4141-9E54-2A7EDD55488C}">
      <dsp:nvSpPr>
        <dsp:cNvPr id="0" name=""/>
        <dsp:cNvSpPr/>
      </dsp:nvSpPr>
      <dsp:spPr>
        <a:xfrm>
          <a:off x="0" y="3170773"/>
          <a:ext cx="5641974" cy="1287816"/>
        </a:xfrm>
        <a:prstGeom prst="roundRect">
          <a:avLst/>
        </a:prstGeom>
        <a:solidFill>
          <a:schemeClr val="accent2">
            <a:hueOff val="-1323373"/>
            <a:satOff val="1492"/>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ro-RO" sz="2300" kern="1200" dirty="0"/>
            <a:t>-apoi o reușită remarcabilă, literară și socială, grație perseverenței și norocului de a avea prieteni buni, bine situați (</a:t>
          </a:r>
          <a:r>
            <a:rPr lang="ro-RO" sz="2300" kern="1200" dirty="0" err="1"/>
            <a:t>Ph</a:t>
          </a:r>
          <a:r>
            <a:rPr lang="ro-RO" sz="2300" kern="1200" dirty="0"/>
            <a:t>. Roth etc.)</a:t>
          </a:r>
          <a:endParaRPr lang="en-US" sz="2300" kern="1200" dirty="0"/>
        </a:p>
      </dsp:txBody>
      <dsp:txXfrm>
        <a:off x="62866" y="3233639"/>
        <a:ext cx="5516242" cy="11620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4D2FAC-DA3A-49B9-86FD-91908BFD5DF7}">
      <dsp:nvSpPr>
        <dsp:cNvPr id="0" name=""/>
        <dsp:cNvSpPr/>
      </dsp:nvSpPr>
      <dsp:spPr>
        <a:xfrm>
          <a:off x="0" y="516129"/>
          <a:ext cx="5641974" cy="1904175"/>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ro-RO" sz="2800" kern="1200"/>
            <a:t>-replică adresată mamei înainte de părăsirea României;</a:t>
          </a:r>
          <a:endParaRPr lang="en-US" sz="2800" kern="1200"/>
        </a:p>
      </dsp:txBody>
      <dsp:txXfrm>
        <a:off x="92954" y="609083"/>
        <a:ext cx="5456066" cy="1718267"/>
      </dsp:txXfrm>
    </dsp:sp>
    <dsp:sp modelId="{83C3D807-28BC-4326-B461-47AE09D882BD}">
      <dsp:nvSpPr>
        <dsp:cNvPr id="0" name=""/>
        <dsp:cNvSpPr/>
      </dsp:nvSpPr>
      <dsp:spPr>
        <a:xfrm>
          <a:off x="0" y="2500944"/>
          <a:ext cx="5641974" cy="1904175"/>
        </a:xfrm>
        <a:prstGeom prst="roundRect">
          <a:avLst/>
        </a:prstGeom>
        <a:solidFill>
          <a:schemeClr val="accent2">
            <a:hueOff val="-1323373"/>
            <a:satOff val="1492"/>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ro-RO" sz="2800" kern="1200"/>
            <a:t>-replică cu valoare individuală, dar care poate fi extinsă la raporturile scriitorului cu țara de baștină: „Mă întorc tot timpul” (în țară, cu gândul).</a:t>
          </a:r>
          <a:endParaRPr lang="en-US" sz="2800" kern="1200"/>
        </a:p>
      </dsp:txBody>
      <dsp:txXfrm>
        <a:off x="92954" y="2593898"/>
        <a:ext cx="5456066" cy="171826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6D194E-158D-458A-8035-644AA4C0A78F}">
      <dsp:nvSpPr>
        <dsp:cNvPr id="0" name=""/>
        <dsp:cNvSpPr/>
      </dsp:nvSpPr>
      <dsp:spPr>
        <a:xfrm>
          <a:off x="0" y="45362"/>
          <a:ext cx="5641974" cy="2364862"/>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ro-RO" sz="3500" kern="1200"/>
            <a:t>- exil ca traumă (separări definitive, încercări, eforturi, eșecuri, neadaptare, solitudine)</a:t>
          </a:r>
          <a:endParaRPr lang="en-US" sz="3500" kern="1200"/>
        </a:p>
      </dsp:txBody>
      <dsp:txXfrm>
        <a:off x="115443" y="160805"/>
        <a:ext cx="5411088" cy="2133976"/>
      </dsp:txXfrm>
    </dsp:sp>
    <dsp:sp modelId="{43F29A86-158C-4B7F-AF11-F8C1C54C514A}">
      <dsp:nvSpPr>
        <dsp:cNvPr id="0" name=""/>
        <dsp:cNvSpPr/>
      </dsp:nvSpPr>
      <dsp:spPr>
        <a:xfrm>
          <a:off x="0" y="2511025"/>
          <a:ext cx="5641974" cy="2364862"/>
        </a:xfrm>
        <a:prstGeom prst="roundRect">
          <a:avLst/>
        </a:prstGeom>
        <a:solidFill>
          <a:schemeClr val="accent2">
            <a:hueOff val="-1323373"/>
            <a:satOff val="1492"/>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ro-RO" sz="3500" kern="1200" dirty="0"/>
            <a:t>-exilul ca posibilitate de autodepășire (prin contact nemijlocit cu necunoscutul din noi și din afara noastră).</a:t>
          </a:r>
          <a:endParaRPr lang="en-US" sz="3500" kern="1200" dirty="0"/>
        </a:p>
      </dsp:txBody>
      <dsp:txXfrm>
        <a:off x="115443" y="2626468"/>
        <a:ext cx="5411088" cy="213397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7A738-2C63-4A00-8C51-63AA8AAD67A2}">
      <dsp:nvSpPr>
        <dsp:cNvPr id="0" name=""/>
        <dsp:cNvSpPr/>
      </dsp:nvSpPr>
      <dsp:spPr>
        <a:xfrm>
          <a:off x="0" y="0"/>
          <a:ext cx="9262110" cy="100653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ro-RO" sz="3100" kern="1200"/>
            <a:t>- scriitor de limbă română;</a:t>
          </a:r>
          <a:endParaRPr lang="en-US" sz="3100" kern="1200"/>
        </a:p>
      </dsp:txBody>
      <dsp:txXfrm>
        <a:off x="29481" y="29481"/>
        <a:ext cx="8175974" cy="947577"/>
      </dsp:txXfrm>
    </dsp:sp>
    <dsp:sp modelId="{77A06135-54EB-4D3C-86BB-6F4A27DD958E}">
      <dsp:nvSpPr>
        <dsp:cNvPr id="0" name=""/>
        <dsp:cNvSpPr/>
      </dsp:nvSpPr>
      <dsp:spPr>
        <a:xfrm>
          <a:off x="817244" y="1174295"/>
          <a:ext cx="9262110" cy="100653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ro-RO" sz="3100" kern="1200"/>
            <a:t>- conștiința de a fi scriitor român;</a:t>
          </a:r>
          <a:endParaRPr lang="en-US" sz="3100" kern="1200"/>
        </a:p>
      </dsp:txBody>
      <dsp:txXfrm>
        <a:off x="846725" y="1203776"/>
        <a:ext cx="7731652" cy="947577"/>
      </dsp:txXfrm>
    </dsp:sp>
    <dsp:sp modelId="{B7941E0C-5980-4733-B0A1-756A6B648871}">
      <dsp:nvSpPr>
        <dsp:cNvPr id="0" name=""/>
        <dsp:cNvSpPr/>
      </dsp:nvSpPr>
      <dsp:spPr>
        <a:xfrm>
          <a:off x="1634489" y="2348591"/>
          <a:ext cx="9262110" cy="100653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ro-RO" sz="3100" kern="1200"/>
            <a:t>-această conștiință i-a întârziat plecarea în exil</a:t>
          </a:r>
          <a:endParaRPr lang="en-US" sz="3100" kern="1200"/>
        </a:p>
      </dsp:txBody>
      <dsp:txXfrm>
        <a:off x="1663970" y="2378072"/>
        <a:ext cx="7731652" cy="947577"/>
      </dsp:txXfrm>
    </dsp:sp>
    <dsp:sp modelId="{5CF5A996-CA89-4A55-8612-1154A7AD7425}">
      <dsp:nvSpPr>
        <dsp:cNvPr id="0" name=""/>
        <dsp:cNvSpPr/>
      </dsp:nvSpPr>
      <dsp:spPr>
        <a:xfrm>
          <a:off x="8607859" y="763292"/>
          <a:ext cx="654250" cy="654250"/>
        </a:xfrm>
        <a:prstGeom prst="downArrow">
          <a:avLst>
            <a:gd name="adj1" fmla="val 55000"/>
            <a:gd name="adj2" fmla="val 45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endParaRPr lang="en-US" sz="3200" kern="1200"/>
        </a:p>
      </dsp:txBody>
      <dsp:txXfrm>
        <a:off x="8755065" y="763292"/>
        <a:ext cx="359838" cy="492323"/>
      </dsp:txXfrm>
    </dsp:sp>
    <dsp:sp modelId="{1F34CE73-035B-4C99-BA13-1383687EF3D2}">
      <dsp:nvSpPr>
        <dsp:cNvPr id="0" name=""/>
        <dsp:cNvSpPr/>
      </dsp:nvSpPr>
      <dsp:spPr>
        <a:xfrm>
          <a:off x="9425104" y="1930877"/>
          <a:ext cx="654250" cy="654250"/>
        </a:xfrm>
        <a:prstGeom prst="downArrow">
          <a:avLst>
            <a:gd name="adj1" fmla="val 55000"/>
            <a:gd name="adj2" fmla="val 45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endParaRPr lang="en-US" sz="3200" kern="1200"/>
        </a:p>
      </dsp:txBody>
      <dsp:txXfrm>
        <a:off x="9572310" y="1930877"/>
        <a:ext cx="359838" cy="49232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409C06-9E69-4C50-A818-F0693FBA4E88}">
      <dsp:nvSpPr>
        <dsp:cNvPr id="0" name=""/>
        <dsp:cNvSpPr/>
      </dsp:nvSpPr>
      <dsp:spPr>
        <a:xfrm>
          <a:off x="0" y="49749"/>
          <a:ext cx="5641974" cy="90675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ro-RO" sz="2500" kern="1200"/>
            <a:t>1966 – debut cu o proză scurtă, </a:t>
          </a:r>
          <a:r>
            <a:rPr lang="ro-RO" sz="2500" i="1" kern="1200"/>
            <a:t>Fierul de călcat dragostea </a:t>
          </a:r>
          <a:r>
            <a:rPr lang="ro-RO" sz="2500" kern="1200"/>
            <a:t>(</a:t>
          </a:r>
          <a:r>
            <a:rPr lang="ro-RO" sz="2500" i="1" kern="1200"/>
            <a:t>Ramuri</a:t>
          </a:r>
          <a:r>
            <a:rPr lang="ro-RO" sz="2500" kern="1200"/>
            <a:t>);</a:t>
          </a:r>
          <a:endParaRPr lang="en-US" sz="2500" kern="1200"/>
        </a:p>
      </dsp:txBody>
      <dsp:txXfrm>
        <a:off x="44264" y="94013"/>
        <a:ext cx="5553446" cy="818222"/>
      </dsp:txXfrm>
    </dsp:sp>
    <dsp:sp modelId="{9E5AD51D-C489-497D-85A0-BBB18CC502E7}">
      <dsp:nvSpPr>
        <dsp:cNvPr id="0" name=""/>
        <dsp:cNvSpPr/>
      </dsp:nvSpPr>
      <dsp:spPr>
        <a:xfrm>
          <a:off x="0" y="1028500"/>
          <a:ext cx="5641974" cy="906750"/>
        </a:xfrm>
        <a:prstGeom prst="roundRect">
          <a:avLst/>
        </a:prstGeom>
        <a:solidFill>
          <a:schemeClr val="accent2">
            <a:hueOff val="-330843"/>
            <a:satOff val="373"/>
            <a:lumOff val="88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ro-RO" sz="2500" kern="1200"/>
            <a:t>1969, un volum de povestiri, </a:t>
          </a:r>
          <a:r>
            <a:rPr lang="ro-RO" sz="2500" i="1" kern="1200"/>
            <a:t>Noaptea pe latura lungă</a:t>
          </a:r>
          <a:r>
            <a:rPr lang="ro-RO" sz="2500" kern="1200"/>
            <a:t>;</a:t>
          </a:r>
          <a:endParaRPr lang="en-US" sz="2500" kern="1200"/>
        </a:p>
      </dsp:txBody>
      <dsp:txXfrm>
        <a:off x="44264" y="1072764"/>
        <a:ext cx="5553446" cy="818222"/>
      </dsp:txXfrm>
    </dsp:sp>
    <dsp:sp modelId="{5DC70C25-85A5-4C1E-8C48-C7EFBDF295F6}">
      <dsp:nvSpPr>
        <dsp:cNvPr id="0" name=""/>
        <dsp:cNvSpPr/>
      </dsp:nvSpPr>
      <dsp:spPr>
        <a:xfrm>
          <a:off x="0" y="2007250"/>
          <a:ext cx="5641974" cy="906750"/>
        </a:xfrm>
        <a:prstGeom prst="roundRect">
          <a:avLst/>
        </a:prstGeom>
        <a:solidFill>
          <a:schemeClr val="accent2">
            <a:hueOff val="-661686"/>
            <a:satOff val="746"/>
            <a:lumOff val="176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ro-RO" sz="2500" kern="1200" dirty="0"/>
            <a:t>1970, primul roman, </a:t>
          </a:r>
          <a:r>
            <a:rPr lang="ro-RO" sz="2500" i="1" kern="1200" dirty="0"/>
            <a:t>Captivi</a:t>
          </a:r>
          <a:r>
            <a:rPr lang="ro-RO" sz="2500" kern="1200" dirty="0"/>
            <a:t>;</a:t>
          </a:r>
          <a:endParaRPr lang="en-US" sz="2500" kern="1200" dirty="0"/>
        </a:p>
      </dsp:txBody>
      <dsp:txXfrm>
        <a:off x="44264" y="2051514"/>
        <a:ext cx="5553446" cy="818222"/>
      </dsp:txXfrm>
    </dsp:sp>
    <dsp:sp modelId="{55CDA38C-3C8A-459C-9E7B-078D8A1671FA}">
      <dsp:nvSpPr>
        <dsp:cNvPr id="0" name=""/>
        <dsp:cNvSpPr/>
      </dsp:nvSpPr>
      <dsp:spPr>
        <a:xfrm>
          <a:off x="0" y="2986000"/>
          <a:ext cx="5641974" cy="906750"/>
        </a:xfrm>
        <a:prstGeom prst="roundRect">
          <a:avLst/>
        </a:prstGeom>
        <a:solidFill>
          <a:schemeClr val="accent2">
            <a:hueOff val="-992530"/>
            <a:satOff val="1119"/>
            <a:lumOff val="264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ro-RO" sz="2500" kern="1200"/>
            <a:t>1981, </a:t>
          </a:r>
          <a:r>
            <a:rPr lang="ro-RO" sz="2500" i="1" kern="1200"/>
            <a:t>Octombrie, ora opt</a:t>
          </a:r>
          <a:r>
            <a:rPr lang="ro-RO" sz="2500" kern="1200"/>
            <a:t>;</a:t>
          </a:r>
          <a:endParaRPr lang="en-US" sz="2500" kern="1200"/>
        </a:p>
      </dsp:txBody>
      <dsp:txXfrm>
        <a:off x="44264" y="3030264"/>
        <a:ext cx="5553446" cy="818222"/>
      </dsp:txXfrm>
    </dsp:sp>
    <dsp:sp modelId="{7607AFAB-C833-463E-BE47-10BDF819FCA1}">
      <dsp:nvSpPr>
        <dsp:cNvPr id="0" name=""/>
        <dsp:cNvSpPr/>
      </dsp:nvSpPr>
      <dsp:spPr>
        <a:xfrm>
          <a:off x="0" y="3964750"/>
          <a:ext cx="5641974" cy="906750"/>
        </a:xfrm>
        <a:prstGeom prst="roundRect">
          <a:avLst/>
        </a:prstGeom>
        <a:solidFill>
          <a:schemeClr val="accent2">
            <a:hueOff val="-1323373"/>
            <a:satOff val="1492"/>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ro-RO" sz="2500" kern="1200"/>
            <a:t>1986, romanul </a:t>
          </a:r>
          <a:r>
            <a:rPr lang="ro-RO" sz="2500" i="1" kern="1200"/>
            <a:t>Plicul negru.</a:t>
          </a:r>
          <a:endParaRPr lang="en-US" sz="2500" kern="1200"/>
        </a:p>
      </dsp:txBody>
      <dsp:txXfrm>
        <a:off x="44264" y="4009014"/>
        <a:ext cx="5553446" cy="81822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7B9679-DBCF-4B57-9647-F4E5DB27A03E}">
      <dsp:nvSpPr>
        <dsp:cNvPr id="0" name=""/>
        <dsp:cNvSpPr/>
      </dsp:nvSpPr>
      <dsp:spPr>
        <a:xfrm>
          <a:off x="0" y="570219"/>
          <a:ext cx="5641974" cy="119691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ro-RO" sz="3300" kern="1200"/>
            <a:t>- 1991, </a:t>
          </a:r>
          <a:r>
            <a:rPr lang="ro-RO" sz="3300" i="1" kern="1200"/>
            <a:t>Happy Guilt </a:t>
          </a:r>
          <a:r>
            <a:rPr lang="ro-RO" sz="3300" kern="1200"/>
            <a:t>(</a:t>
          </a:r>
          <a:r>
            <a:rPr lang="ro-RO" sz="3300" i="1" kern="1200"/>
            <a:t>Felix Culpa</a:t>
          </a:r>
          <a:r>
            <a:rPr lang="ro-RO" sz="3300" kern="1200"/>
            <a:t>), </a:t>
          </a:r>
          <a:r>
            <a:rPr lang="ro-RO" sz="3300" i="1" kern="1200"/>
            <a:t>The New Republic</a:t>
          </a:r>
          <a:r>
            <a:rPr lang="ro-RO" sz="3300" kern="1200"/>
            <a:t>;</a:t>
          </a:r>
          <a:endParaRPr lang="en-US" sz="3300" kern="1200"/>
        </a:p>
      </dsp:txBody>
      <dsp:txXfrm>
        <a:off x="58428" y="628647"/>
        <a:ext cx="5525118" cy="1080054"/>
      </dsp:txXfrm>
    </dsp:sp>
    <dsp:sp modelId="{64527270-EEC3-48A6-A1C7-BACE33400664}">
      <dsp:nvSpPr>
        <dsp:cNvPr id="0" name=""/>
        <dsp:cNvSpPr/>
      </dsp:nvSpPr>
      <dsp:spPr>
        <a:xfrm>
          <a:off x="0" y="1862170"/>
          <a:ext cx="5641974" cy="1196910"/>
        </a:xfrm>
        <a:prstGeom prst="roundRect">
          <a:avLst/>
        </a:prstGeom>
        <a:solidFill>
          <a:schemeClr val="accent2">
            <a:hueOff val="-661686"/>
            <a:satOff val="746"/>
            <a:lumOff val="176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ro-RO" sz="3300" kern="1200"/>
            <a:t>- 2003, </a:t>
          </a:r>
          <a:r>
            <a:rPr lang="ro-RO" sz="3300" i="1" kern="1200"/>
            <a:t>Întoarcerea Huliganului </a:t>
          </a:r>
          <a:r>
            <a:rPr lang="ro-RO" sz="3300" kern="1200"/>
            <a:t>– considerată capodopera sa</a:t>
          </a:r>
          <a:endParaRPr lang="en-US" sz="3300" kern="1200"/>
        </a:p>
      </dsp:txBody>
      <dsp:txXfrm>
        <a:off x="58428" y="1920598"/>
        <a:ext cx="5525118" cy="1080054"/>
      </dsp:txXfrm>
    </dsp:sp>
    <dsp:sp modelId="{9F58A722-AC8F-4DE4-A0BF-E0147462AC22}">
      <dsp:nvSpPr>
        <dsp:cNvPr id="0" name=""/>
        <dsp:cNvSpPr/>
      </dsp:nvSpPr>
      <dsp:spPr>
        <a:xfrm>
          <a:off x="0" y="3154120"/>
          <a:ext cx="5641974" cy="1196910"/>
        </a:xfrm>
        <a:prstGeom prst="roundRect">
          <a:avLst/>
        </a:prstGeom>
        <a:solidFill>
          <a:schemeClr val="accent2">
            <a:hueOff val="-1323373"/>
            <a:satOff val="1492"/>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ro-RO" sz="3300" kern="1200"/>
            <a:t>-2009, </a:t>
          </a:r>
          <a:r>
            <a:rPr lang="ro-RO" sz="3300" i="1" kern="1200"/>
            <a:t>Vizuina</a:t>
          </a:r>
          <a:r>
            <a:rPr lang="ro-RO" sz="3300" kern="1200"/>
            <a:t> etc.</a:t>
          </a:r>
          <a:endParaRPr lang="en-US" sz="3300" kern="1200"/>
        </a:p>
      </dsp:txBody>
      <dsp:txXfrm>
        <a:off x="58428" y="3212548"/>
        <a:ext cx="5525118" cy="108005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38CBB2-DA7D-4F21-A30D-0CDFC31CCB9E}">
      <dsp:nvSpPr>
        <dsp:cNvPr id="0" name=""/>
        <dsp:cNvSpPr/>
      </dsp:nvSpPr>
      <dsp:spPr>
        <a:xfrm>
          <a:off x="0" y="643"/>
          <a:ext cx="5641974" cy="2453892"/>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o-RO" sz="2000" kern="1200" dirty="0"/>
            <a:t>Ion Simuț: „Biografic personalitatea scriitorului Norman Manea s-a constituit la intersecția a trei experiențe: ca evreu, avea de înregistrat ecourile deportării, ipostază ce prefigurează Holocaustul; ca român, avea de depus mărturie despre condiția artistului sub dictatura comunistă; ca american, a trăit și trăiește experiența cosmopolită a deplinei libertăți de exprimare, fără a putea ignora însă riscurile societății de consum”.</a:t>
          </a:r>
          <a:endParaRPr lang="en-US" sz="2000" kern="1200" dirty="0"/>
        </a:p>
      </dsp:txBody>
      <dsp:txXfrm>
        <a:off x="119789" y="120432"/>
        <a:ext cx="5402396" cy="2214314"/>
      </dsp:txXfrm>
    </dsp:sp>
    <dsp:sp modelId="{5F8E8B19-AD28-4605-887B-3DF44E188EDF}">
      <dsp:nvSpPr>
        <dsp:cNvPr id="0" name=""/>
        <dsp:cNvSpPr/>
      </dsp:nvSpPr>
      <dsp:spPr>
        <a:xfrm>
          <a:off x="0" y="2466714"/>
          <a:ext cx="5641974" cy="2453892"/>
        </a:xfrm>
        <a:prstGeom prst="roundRect">
          <a:avLst/>
        </a:prstGeom>
        <a:solidFill>
          <a:schemeClr val="accent2">
            <a:hueOff val="-1323373"/>
            <a:satOff val="1492"/>
            <a:lumOff val="35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ro-RO" sz="2000" kern="1200" dirty="0"/>
            <a:t>Matei Călinescu: „Cele trei teme majore, recurente și întrețesute, ale operei lui Norman Manea  (cuprinzând atât ficțiunea cât și nonficțiunea) sunt experiența Holocaustului, trăită în copilărie, în timpul celui de-al Doilea Război Mondial; existența, ca om și ca scriitor, în interiorul unui sistem totalitar, și anume, varianta românească a comunismului; respectiv, exilul”.</a:t>
          </a:r>
          <a:endParaRPr lang="en-US" sz="2000" kern="1200" dirty="0"/>
        </a:p>
      </dsp:txBody>
      <dsp:txXfrm>
        <a:off x="119789" y="2586503"/>
        <a:ext cx="5402396" cy="221431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23D68B-05CC-455E-86B5-73CB16E7C306}" type="datetimeFigureOut">
              <a:rPr lang="en-GB" smtClean="0"/>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78EE3F-861E-4BE5-983D-F897E50B0A20}" type="slidenum">
              <a:rPr lang="en-GB" smtClean="0"/>
              <a:t>‹#›</a:t>
            </a:fld>
            <a:endParaRPr lang="en-GB"/>
          </a:p>
        </p:txBody>
      </p:sp>
    </p:spTree>
    <p:extLst>
      <p:ext uri="{BB962C8B-B14F-4D97-AF65-F5344CB8AC3E}">
        <p14:creationId xmlns:p14="http://schemas.microsoft.com/office/powerpoint/2010/main" val="3255425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278EE3F-861E-4BE5-983D-F897E50B0A20}" type="slidenum">
              <a:rPr lang="en-GB" smtClean="0"/>
              <a:t>8</a:t>
            </a:fld>
            <a:endParaRPr lang="en-GB"/>
          </a:p>
        </p:txBody>
      </p:sp>
    </p:spTree>
    <p:extLst>
      <p:ext uri="{BB962C8B-B14F-4D97-AF65-F5344CB8AC3E}">
        <p14:creationId xmlns:p14="http://schemas.microsoft.com/office/powerpoint/2010/main" val="2478756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C7B729D4-B2C2-441E-B68F-E3AE74CEF83C}" type="datetimeFigureOut">
              <a:rPr lang="en-GB" smtClean="0"/>
              <a:t>22/12/2025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745862-45ED-4015-BF69-BC9DB6A1330E}" type="slidenum">
              <a:rPr lang="en-GB" smtClean="0"/>
              <a:t>‹#›</a:t>
            </a:fld>
            <a:endParaRPr lang="en-GB"/>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4689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B729D4-B2C2-441E-B68F-E3AE74CEF83C}" type="datetimeFigureOut">
              <a:rPr lang="en-GB" smtClean="0"/>
              <a:t>22/12/2025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745862-45ED-4015-BF69-BC9DB6A1330E}" type="slidenum">
              <a:rPr lang="en-GB" smtClean="0"/>
              <a:t>‹#›</a:t>
            </a:fld>
            <a:endParaRPr lang="en-GB"/>
          </a:p>
        </p:txBody>
      </p:sp>
    </p:spTree>
    <p:extLst>
      <p:ext uri="{BB962C8B-B14F-4D97-AF65-F5344CB8AC3E}">
        <p14:creationId xmlns:p14="http://schemas.microsoft.com/office/powerpoint/2010/main" val="2242031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B729D4-B2C2-441E-B68F-E3AE74CEF83C}" type="datetimeFigureOut">
              <a:rPr lang="en-GB" smtClean="0"/>
              <a:t>22/12/2025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745862-45ED-4015-BF69-BC9DB6A1330E}" type="slidenum">
              <a:rPr lang="en-GB" smtClean="0"/>
              <a:t>‹#›</a:t>
            </a:fld>
            <a:endParaRPr lang="en-GB"/>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7870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B729D4-B2C2-441E-B68F-E3AE74CEF83C}" type="datetimeFigureOut">
              <a:rPr lang="en-GB" smtClean="0"/>
              <a:t>22/12/2025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745862-45ED-4015-BF69-BC9DB6A1330E}" type="slidenum">
              <a:rPr lang="en-GB" smtClean="0"/>
              <a:t>‹#›</a:t>
            </a:fld>
            <a:endParaRPr lang="en-GB"/>
          </a:p>
        </p:txBody>
      </p:sp>
    </p:spTree>
    <p:extLst>
      <p:ext uri="{BB962C8B-B14F-4D97-AF65-F5344CB8AC3E}">
        <p14:creationId xmlns:p14="http://schemas.microsoft.com/office/powerpoint/2010/main" val="2998420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B729D4-B2C2-441E-B68F-E3AE74CEF83C}" type="datetimeFigureOut">
              <a:rPr lang="en-GB" smtClean="0"/>
              <a:t>22/12/2025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745862-45ED-4015-BF69-BC9DB6A1330E}" type="slidenum">
              <a:rPr lang="en-GB" smtClean="0"/>
              <a:t>‹#›</a:t>
            </a:fld>
            <a:endParaRPr lang="en-GB"/>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9515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B729D4-B2C2-441E-B68F-E3AE74CEF83C}" type="datetimeFigureOut">
              <a:rPr lang="en-GB" smtClean="0"/>
              <a:t>22/12/2025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745862-45ED-4015-BF69-BC9DB6A1330E}" type="slidenum">
              <a:rPr lang="en-GB" smtClean="0"/>
              <a:t>‹#›</a:t>
            </a:fld>
            <a:endParaRPr lang="en-GB"/>
          </a:p>
        </p:txBody>
      </p:sp>
    </p:spTree>
    <p:extLst>
      <p:ext uri="{BB962C8B-B14F-4D97-AF65-F5344CB8AC3E}">
        <p14:creationId xmlns:p14="http://schemas.microsoft.com/office/powerpoint/2010/main" val="3334077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B729D4-B2C2-441E-B68F-E3AE74CEF83C}" type="datetimeFigureOut">
              <a:rPr lang="en-GB" smtClean="0"/>
              <a:t>22/12/2025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5745862-45ED-4015-BF69-BC9DB6A1330E}" type="slidenum">
              <a:rPr lang="en-GB" smtClean="0"/>
              <a:t>‹#›</a:t>
            </a:fld>
            <a:endParaRPr lang="en-GB"/>
          </a:p>
        </p:txBody>
      </p:sp>
    </p:spTree>
    <p:extLst>
      <p:ext uri="{BB962C8B-B14F-4D97-AF65-F5344CB8AC3E}">
        <p14:creationId xmlns:p14="http://schemas.microsoft.com/office/powerpoint/2010/main" val="2419886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B729D4-B2C2-441E-B68F-E3AE74CEF83C}" type="datetimeFigureOut">
              <a:rPr lang="en-GB" smtClean="0"/>
              <a:t>22/12/2025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5745862-45ED-4015-BF69-BC9DB6A1330E}" type="slidenum">
              <a:rPr lang="en-GB" smtClean="0"/>
              <a:t>‹#›</a:t>
            </a:fld>
            <a:endParaRPr lang="en-GB"/>
          </a:p>
        </p:txBody>
      </p:sp>
    </p:spTree>
    <p:extLst>
      <p:ext uri="{BB962C8B-B14F-4D97-AF65-F5344CB8AC3E}">
        <p14:creationId xmlns:p14="http://schemas.microsoft.com/office/powerpoint/2010/main" val="4504102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B729D4-B2C2-441E-B68F-E3AE74CEF83C}" type="datetimeFigureOut">
              <a:rPr lang="en-GB" smtClean="0"/>
              <a:t>22/12/2025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5745862-45ED-4015-BF69-BC9DB6A1330E}" type="slidenum">
              <a:rPr lang="en-GB" smtClean="0"/>
              <a:t>‹#›</a:t>
            </a:fld>
            <a:endParaRPr lang="en-GB"/>
          </a:p>
        </p:txBody>
      </p:sp>
    </p:spTree>
    <p:extLst>
      <p:ext uri="{BB962C8B-B14F-4D97-AF65-F5344CB8AC3E}">
        <p14:creationId xmlns:p14="http://schemas.microsoft.com/office/powerpoint/2010/main" val="3633816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7B729D4-B2C2-441E-B68F-E3AE74CEF83C}" type="datetimeFigureOut">
              <a:rPr lang="en-GB" smtClean="0"/>
              <a:t>22/12/2025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745862-45ED-4015-BF69-BC9DB6A1330E}" type="slidenum">
              <a:rPr lang="en-GB" smtClean="0"/>
              <a:t>‹#›</a:t>
            </a:fld>
            <a:endParaRPr lang="en-GB"/>
          </a:p>
        </p:txBody>
      </p:sp>
    </p:spTree>
    <p:extLst>
      <p:ext uri="{BB962C8B-B14F-4D97-AF65-F5344CB8AC3E}">
        <p14:creationId xmlns:p14="http://schemas.microsoft.com/office/powerpoint/2010/main" val="594227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B729D4-B2C2-441E-B68F-E3AE74CEF83C}" type="datetimeFigureOut">
              <a:rPr lang="en-GB" smtClean="0"/>
              <a:t>22/12/2025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745862-45ED-4015-BF69-BC9DB6A1330E}" type="slidenum">
              <a:rPr lang="en-GB" smtClean="0"/>
              <a:t>‹#›</a:t>
            </a:fld>
            <a:endParaRPr lang="en-GB"/>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5517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C7B729D4-B2C2-441E-B68F-E3AE74CEF83C}" type="datetimeFigureOut">
              <a:rPr lang="en-GB" smtClean="0"/>
              <a:t>22/12/2025</a:t>
            </a:fld>
            <a:endParaRPr lang="en-GB"/>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GB"/>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A5745862-45ED-4015-BF69-BC9DB6A1330E}" type="slidenum">
              <a:rPr lang="en-GB" smtClean="0"/>
              <a:t>‹#›</a:t>
            </a:fld>
            <a:endParaRPr lang="en-GB"/>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528961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1F64D-160C-1338-3973-34B9C898EFA3}"/>
              </a:ext>
            </a:extLst>
          </p:cNvPr>
          <p:cNvSpPr>
            <a:spLocks noGrp="1"/>
          </p:cNvSpPr>
          <p:nvPr>
            <p:ph type="ctrTitle"/>
          </p:nvPr>
        </p:nvSpPr>
        <p:spPr/>
        <p:txBody>
          <a:bodyPr/>
          <a:lstStyle/>
          <a:p>
            <a:r>
              <a:rPr lang="ro-RO" dirty="0"/>
              <a:t>Norman Manea (n. 1936, </a:t>
            </a:r>
            <a:r>
              <a:rPr lang="ro-RO"/>
              <a:t>Suceava)</a:t>
            </a:r>
            <a:endParaRPr lang="en-GB" dirty="0"/>
          </a:p>
        </p:txBody>
      </p:sp>
      <p:sp>
        <p:nvSpPr>
          <p:cNvPr id="3" name="Subtitle 2">
            <a:extLst>
              <a:ext uri="{FF2B5EF4-FFF2-40B4-BE49-F238E27FC236}">
                <a16:creationId xmlns:a16="http://schemas.microsoft.com/office/drawing/2014/main" id="{894EEBA0-C785-F6E0-2EA9-6E4E73D92CC3}"/>
              </a:ext>
            </a:extLst>
          </p:cNvPr>
          <p:cNvSpPr>
            <a:spLocks noGrp="1"/>
          </p:cNvSpPr>
          <p:nvPr>
            <p:ph type="subTitle" idx="1"/>
          </p:nvPr>
        </p:nvSpPr>
        <p:spPr/>
        <p:txBody>
          <a:bodyPr/>
          <a:lstStyle/>
          <a:p>
            <a:r>
              <a:rPr lang="ro-RO" dirty="0"/>
              <a:t>Exilat în 1986 în Statele Unite (Washington, apoi New York), via Berlin</a:t>
            </a:r>
            <a:endParaRPr lang="en-GB" dirty="0"/>
          </a:p>
        </p:txBody>
      </p:sp>
    </p:spTree>
    <p:extLst>
      <p:ext uri="{BB962C8B-B14F-4D97-AF65-F5344CB8AC3E}">
        <p14:creationId xmlns:p14="http://schemas.microsoft.com/office/powerpoint/2010/main" val="31105155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5B2D8C2-07DA-C2D0-3ADC-6FB898FE9C50}"/>
              </a:ext>
            </a:extLst>
          </p:cNvPr>
          <p:cNvSpPr>
            <a:spLocks noGrp="1"/>
          </p:cNvSpPr>
          <p:nvPr>
            <p:ph type="title"/>
          </p:nvPr>
        </p:nvSpPr>
        <p:spPr>
          <a:xfrm>
            <a:off x="643468" y="643467"/>
            <a:ext cx="3415612" cy="5571066"/>
          </a:xfrm>
        </p:spPr>
        <p:txBody>
          <a:bodyPr>
            <a:normAutofit/>
          </a:bodyPr>
          <a:lstStyle/>
          <a:p>
            <a:r>
              <a:rPr lang="ro-RO">
                <a:solidFill>
                  <a:srgbClr val="FFFFFF"/>
                </a:solidFill>
              </a:rPr>
              <a:t>Momente cheie în careiera lui Norman Manea după 1986</a:t>
            </a:r>
            <a:endParaRPr lang="en-GB">
              <a:solidFill>
                <a:srgbClr val="FFFFFF"/>
              </a:solidFill>
            </a:endParaRPr>
          </a:p>
        </p:txBody>
      </p:sp>
      <p:graphicFrame>
        <p:nvGraphicFramePr>
          <p:cNvPr id="5" name="Content Placeholder 2">
            <a:extLst>
              <a:ext uri="{FF2B5EF4-FFF2-40B4-BE49-F238E27FC236}">
                <a16:creationId xmlns:a16="http://schemas.microsoft.com/office/drawing/2014/main" id="{3D5ADF5A-D19E-EE4E-53BD-E56EAE6F46E5}"/>
              </a:ext>
            </a:extLst>
          </p:cNvPr>
          <p:cNvGraphicFramePr>
            <a:graphicFrameLocks noGrp="1"/>
          </p:cNvGraphicFramePr>
          <p:nvPr>
            <p:ph idx="1"/>
            <p:extLst>
              <p:ext uri="{D42A27DB-BD31-4B8C-83A1-F6EECF244321}">
                <p14:modId xmlns:p14="http://schemas.microsoft.com/office/powerpoint/2010/main" val="3576437444"/>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54410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BF040B1-8F22-497D-06E5-58A0F3ADE24A}"/>
              </a:ext>
            </a:extLst>
          </p:cNvPr>
          <p:cNvSpPr>
            <a:spLocks noGrp="1"/>
          </p:cNvSpPr>
          <p:nvPr>
            <p:ph type="title"/>
          </p:nvPr>
        </p:nvSpPr>
        <p:spPr>
          <a:xfrm>
            <a:off x="964788" y="804333"/>
            <a:ext cx="3391900" cy="5249334"/>
          </a:xfrm>
        </p:spPr>
        <p:txBody>
          <a:bodyPr>
            <a:normAutofit/>
          </a:bodyPr>
          <a:lstStyle/>
          <a:p>
            <a:pPr algn="r"/>
            <a:r>
              <a:rPr lang="ro-RO" i="1">
                <a:solidFill>
                  <a:srgbClr val="FFFFFF"/>
                </a:solidFill>
              </a:rPr>
              <a:t>Întoarcerea Huliganului</a:t>
            </a:r>
            <a:endParaRPr lang="en-GB" i="1">
              <a:solidFill>
                <a:srgbClr val="FFFFFF"/>
              </a:solidFill>
            </a:endParaRPr>
          </a:p>
        </p:txBody>
      </p:sp>
      <p:sp>
        <p:nvSpPr>
          <p:cNvPr id="3" name="Content Placeholder 2">
            <a:extLst>
              <a:ext uri="{FF2B5EF4-FFF2-40B4-BE49-F238E27FC236}">
                <a16:creationId xmlns:a16="http://schemas.microsoft.com/office/drawing/2014/main" id="{565955A0-F8C8-2A17-33B6-0EB49D6020BE}"/>
              </a:ext>
            </a:extLst>
          </p:cNvPr>
          <p:cNvSpPr>
            <a:spLocks noGrp="1"/>
          </p:cNvSpPr>
          <p:nvPr>
            <p:ph idx="1"/>
          </p:nvPr>
        </p:nvSpPr>
        <p:spPr>
          <a:xfrm>
            <a:off x="4951048" y="804333"/>
            <a:ext cx="6306003" cy="5249334"/>
          </a:xfrm>
        </p:spPr>
        <p:txBody>
          <a:bodyPr anchor="ctr">
            <a:normAutofit/>
          </a:bodyPr>
          <a:lstStyle/>
          <a:p>
            <a:r>
              <a:rPr lang="ro-RO" dirty="0"/>
              <a:t>- proză memorialistică (în ed. engl. este subintitulat Memorii, în germ. </a:t>
            </a:r>
            <a:r>
              <a:rPr lang="ro-RO" i="1" dirty="0"/>
              <a:t>Autoportret</a:t>
            </a:r>
            <a:r>
              <a:rPr lang="ro-RO" dirty="0"/>
              <a:t>, în italiană </a:t>
            </a:r>
            <a:r>
              <a:rPr lang="ro-RO" i="1" dirty="0"/>
              <a:t>O viață</a:t>
            </a:r>
            <a:r>
              <a:rPr lang="ro-RO" dirty="0"/>
              <a:t>, în sp. </a:t>
            </a:r>
            <a:r>
              <a:rPr lang="ro-RO" i="1" dirty="0"/>
              <a:t>Roman</a:t>
            </a:r>
            <a:r>
              <a:rPr lang="ro-RO" dirty="0"/>
              <a:t>, în română nu are subtitlu);</a:t>
            </a:r>
          </a:p>
          <a:p>
            <a:r>
              <a:rPr lang="ro-RO" dirty="0"/>
              <a:t>-autorul vrea ca cititorul să decidă singur ce fel de carte citește;</a:t>
            </a:r>
          </a:p>
          <a:p>
            <a:r>
              <a:rPr lang="ro-RO" dirty="0"/>
              <a:t>-Marta Petreu: un roman autobiografic care cuprinde „nu numai istoria familiei Manea, portretele părinților, secvențe autobiografice ale unui </a:t>
            </a:r>
            <a:r>
              <a:rPr lang="ro-RO" i="1" dirty="0"/>
              <a:t>bildungsroman</a:t>
            </a:r>
            <a:r>
              <a:rPr lang="ro-RO" dirty="0"/>
              <a:t>, descrierea socialismului românesc, descrierea instituțiilor și năravurilor socialiste (propaganda, securitatea și metodele ei etc.), ci și motivația adâncă, ireconciliabilă, implacabilă, a despărțirii scriitorului Norman Manea (...) de România”.</a:t>
            </a:r>
            <a:endParaRPr lang="en-GB" dirty="0"/>
          </a:p>
        </p:txBody>
      </p:sp>
    </p:spTree>
    <p:extLst>
      <p:ext uri="{BB962C8B-B14F-4D97-AF65-F5344CB8AC3E}">
        <p14:creationId xmlns:p14="http://schemas.microsoft.com/office/powerpoint/2010/main" val="2729441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3D58948-F9F8-1B4F-9922-A123ACBF9483}"/>
              </a:ext>
            </a:extLst>
          </p:cNvPr>
          <p:cNvSpPr>
            <a:spLocks noGrp="1"/>
          </p:cNvSpPr>
          <p:nvPr>
            <p:ph type="title"/>
          </p:nvPr>
        </p:nvSpPr>
        <p:spPr>
          <a:xfrm>
            <a:off x="643468" y="643467"/>
            <a:ext cx="3415612" cy="5571066"/>
          </a:xfrm>
        </p:spPr>
        <p:txBody>
          <a:bodyPr>
            <a:normAutofit/>
          </a:bodyPr>
          <a:lstStyle/>
          <a:p>
            <a:r>
              <a:rPr lang="ro-RO" i="1">
                <a:solidFill>
                  <a:srgbClr val="FFFFFF"/>
                </a:solidFill>
              </a:rPr>
              <a:t>Întoarcerea huliganului </a:t>
            </a:r>
            <a:endParaRPr lang="en-GB" i="1">
              <a:solidFill>
                <a:srgbClr val="FFFFFF"/>
              </a:solidFill>
            </a:endParaRPr>
          </a:p>
        </p:txBody>
      </p:sp>
      <p:graphicFrame>
        <p:nvGraphicFramePr>
          <p:cNvPr id="5" name="Content Placeholder 2">
            <a:extLst>
              <a:ext uri="{FF2B5EF4-FFF2-40B4-BE49-F238E27FC236}">
                <a16:creationId xmlns:a16="http://schemas.microsoft.com/office/drawing/2014/main" id="{FD511B06-AF3D-23DE-34A3-B5B0171FDE9E}"/>
              </a:ext>
            </a:extLst>
          </p:cNvPr>
          <p:cNvGraphicFramePr>
            <a:graphicFrameLocks noGrp="1"/>
          </p:cNvGraphicFramePr>
          <p:nvPr>
            <p:ph idx="1"/>
            <p:extLst>
              <p:ext uri="{D42A27DB-BD31-4B8C-83A1-F6EECF244321}">
                <p14:modId xmlns:p14="http://schemas.microsoft.com/office/powerpoint/2010/main" val="719266575"/>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6679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5068B1C-1A28-475A-A0E0-4C23200D82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E672E7-960C-9D18-CD7D-25D19A260615}"/>
              </a:ext>
            </a:extLst>
          </p:cNvPr>
          <p:cNvSpPr>
            <a:spLocks noGrp="1"/>
          </p:cNvSpPr>
          <p:nvPr>
            <p:ph type="title"/>
          </p:nvPr>
        </p:nvSpPr>
        <p:spPr>
          <a:xfrm>
            <a:off x="643467" y="804333"/>
            <a:ext cx="4958290" cy="5249334"/>
          </a:xfrm>
        </p:spPr>
        <p:txBody>
          <a:bodyPr>
            <a:normAutofit/>
          </a:bodyPr>
          <a:lstStyle/>
          <a:p>
            <a:pPr algn="ctr"/>
            <a:r>
              <a:rPr lang="ro-RO" i="1" dirty="0">
                <a:solidFill>
                  <a:schemeClr val="bg1"/>
                </a:solidFill>
              </a:rPr>
              <a:t>Întoarcerea Huliganului </a:t>
            </a:r>
            <a:r>
              <a:rPr lang="ro-RO" dirty="0">
                <a:solidFill>
                  <a:schemeClr val="bg1"/>
                </a:solidFill>
              </a:rPr>
              <a:t>(Polirom, 2011)</a:t>
            </a:r>
            <a:endParaRPr lang="en-GB" dirty="0">
              <a:solidFill>
                <a:schemeClr val="bg1"/>
              </a:solidFill>
            </a:endParaRPr>
          </a:p>
        </p:txBody>
      </p:sp>
      <p:sp>
        <p:nvSpPr>
          <p:cNvPr id="10" name="Rectangle 9">
            <a:extLst>
              <a:ext uri="{FF2B5EF4-FFF2-40B4-BE49-F238E27FC236}">
                <a16:creationId xmlns:a16="http://schemas.microsoft.com/office/drawing/2014/main" id="{6D428773-F789-43B7-B5FD-AE49E5BD2E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751C059-323D-8E5D-7268-3A24296DC1B7}"/>
              </a:ext>
            </a:extLst>
          </p:cNvPr>
          <p:cNvSpPr>
            <a:spLocks noGrp="1"/>
          </p:cNvSpPr>
          <p:nvPr>
            <p:ph idx="1"/>
          </p:nvPr>
        </p:nvSpPr>
        <p:spPr>
          <a:xfrm>
            <a:off x="6578600" y="804333"/>
            <a:ext cx="5130800" cy="5249334"/>
          </a:xfrm>
        </p:spPr>
        <p:txBody>
          <a:bodyPr anchor="ctr">
            <a:normAutofit/>
          </a:bodyPr>
          <a:lstStyle/>
          <a:p>
            <a:r>
              <a:rPr lang="ro-RO" sz="2000" dirty="0">
                <a:solidFill>
                  <a:srgbClr val="FFFFFF"/>
                </a:solidFill>
              </a:rPr>
              <a:t>„Pe măsură ce data plecării mele la București se apropia, Philip stăruia să formulez natura ezitărilor și neliniștii mele. Nu izbuteam, erau ambigue... Nu știam dacă evitam să mă întâlnesc pe mine însumi, cel din trecut, acolo, sau nu suportam să fiu identificat în noua imagine, ornată cu laurii exilului și blestemele Patriei.</a:t>
            </a:r>
          </a:p>
          <a:p>
            <a:r>
              <a:rPr lang="ro-RO" sz="2000" dirty="0">
                <a:solidFill>
                  <a:srgbClr val="FFFFFF"/>
                </a:solidFill>
              </a:rPr>
              <a:t>- Înțeleg parte dintre motive. Sunt și altele, probabil. Dar călătoria te-r vindeca, în sfârșit, de sindromul est-european.</a:t>
            </a:r>
          </a:p>
          <a:p>
            <a:r>
              <a:rPr lang="ro-RO" sz="2000" dirty="0">
                <a:solidFill>
                  <a:srgbClr val="FFFFFF"/>
                </a:solidFill>
              </a:rPr>
              <a:t>-Poate. Nu sunt, însă, pregătit pentru întoarcere. Nu sunt încă destul de indiferent față de trecut.</a:t>
            </a:r>
          </a:p>
          <a:p>
            <a:r>
              <a:rPr lang="ro-RO" sz="2000" dirty="0">
                <a:solidFill>
                  <a:srgbClr val="FFFFFF"/>
                </a:solidFill>
              </a:rPr>
              <a:t>-Tocmai! După călătorie, vei fi. Cine s-a întors s-a vindecat.</a:t>
            </a:r>
          </a:p>
          <a:p>
            <a:r>
              <a:rPr lang="ro-RO" sz="2000" dirty="0">
                <a:solidFill>
                  <a:srgbClr val="FFFFFF"/>
                </a:solidFill>
              </a:rPr>
              <a:t>Ajunsesem, din nou, la vechiul punct mort. De data asta, Philip insista.” (13)</a:t>
            </a:r>
            <a:endParaRPr lang="en-GB" sz="2000" dirty="0">
              <a:solidFill>
                <a:srgbClr val="FFFFFF"/>
              </a:solidFill>
            </a:endParaRPr>
          </a:p>
        </p:txBody>
      </p:sp>
    </p:spTree>
    <p:extLst>
      <p:ext uri="{BB962C8B-B14F-4D97-AF65-F5344CB8AC3E}">
        <p14:creationId xmlns:p14="http://schemas.microsoft.com/office/powerpoint/2010/main" val="1964014992"/>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F674BE0-FA17-9A28-E7BA-E71DF8DE2DE5}"/>
              </a:ext>
            </a:extLst>
          </p:cNvPr>
          <p:cNvSpPr>
            <a:spLocks noGrp="1"/>
          </p:cNvSpPr>
          <p:nvPr>
            <p:ph type="title"/>
          </p:nvPr>
        </p:nvSpPr>
        <p:spPr>
          <a:xfrm>
            <a:off x="964788" y="804333"/>
            <a:ext cx="3391900" cy="5249334"/>
          </a:xfrm>
        </p:spPr>
        <p:txBody>
          <a:bodyPr>
            <a:normAutofit/>
          </a:bodyPr>
          <a:lstStyle/>
          <a:p>
            <a:pPr algn="r"/>
            <a:r>
              <a:rPr lang="ro-RO" i="1" dirty="0">
                <a:solidFill>
                  <a:srgbClr val="FFFFFF"/>
                </a:solidFill>
              </a:rPr>
              <a:t>Întoarcerea Huliganului </a:t>
            </a:r>
            <a:r>
              <a:rPr lang="ro-RO" dirty="0">
                <a:solidFill>
                  <a:srgbClr val="FFFFFF"/>
                </a:solidFill>
              </a:rPr>
              <a:t>(Polirom, 2011)</a:t>
            </a:r>
            <a:endParaRPr lang="en-GB" b="1" dirty="0">
              <a:solidFill>
                <a:srgbClr val="FFFFFF"/>
              </a:solidFill>
            </a:endParaRPr>
          </a:p>
        </p:txBody>
      </p:sp>
      <p:sp>
        <p:nvSpPr>
          <p:cNvPr id="3" name="Content Placeholder 2">
            <a:extLst>
              <a:ext uri="{FF2B5EF4-FFF2-40B4-BE49-F238E27FC236}">
                <a16:creationId xmlns:a16="http://schemas.microsoft.com/office/drawing/2014/main" id="{1287F9F1-3542-7C58-B3F0-6212D2F82552}"/>
              </a:ext>
            </a:extLst>
          </p:cNvPr>
          <p:cNvSpPr>
            <a:spLocks noGrp="1"/>
          </p:cNvSpPr>
          <p:nvPr>
            <p:ph idx="1"/>
          </p:nvPr>
        </p:nvSpPr>
        <p:spPr>
          <a:xfrm>
            <a:off x="4951048" y="804333"/>
            <a:ext cx="6306003" cy="5249334"/>
          </a:xfrm>
        </p:spPr>
        <p:txBody>
          <a:bodyPr anchor="ctr">
            <a:normAutofit/>
          </a:bodyPr>
          <a:lstStyle/>
          <a:p>
            <a:r>
              <a:rPr lang="ro-RO" dirty="0"/>
              <a:t>„Atacat de creștini și evrei, liberali și extremiști, Sebastian răspunsese printr-un strălucit eseu, </a:t>
            </a:r>
            <a:r>
              <a:rPr lang="ro-RO" i="1" dirty="0"/>
              <a:t>Cum am devenit huligan</a:t>
            </a:r>
            <a:r>
              <a:rPr lang="ro-RO" dirty="0"/>
              <a:t>. Într-o tonalitate sobră și precisă, autorul reafirma, candid, „autonomia spirituală” a suferinței evreiești, „nervul ei tragic”, disputa între „o sensibilitate tumultuoasă și un simț critic neîndurător”, între „inteligența în formele ei cele mai reci și pasiunea în formele ei cele mau despletite”.</a:t>
            </a:r>
          </a:p>
          <a:p>
            <a:r>
              <a:rPr lang="ro-RO" dirty="0"/>
              <a:t>Huligan? Adică, marginal, nealiniat, exclus? Pe sine însuși, „un evreu de la Dunăre”, cum îi plăcea să se numească, se definise limpede: „Nu sunt un partizan, sunt mereu un disident. N-am încredere decât în omul singur, dar în el am foarte multă încredere”. (20)</a:t>
            </a:r>
            <a:endParaRPr lang="en-GB" dirty="0"/>
          </a:p>
        </p:txBody>
      </p:sp>
    </p:spTree>
    <p:extLst>
      <p:ext uri="{BB962C8B-B14F-4D97-AF65-F5344CB8AC3E}">
        <p14:creationId xmlns:p14="http://schemas.microsoft.com/office/powerpoint/2010/main" val="251279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5068B1C-1A28-475A-A0E0-4C23200D82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FE194A3-AB4F-4ECA-AC35-47B65777AB5F}"/>
              </a:ext>
            </a:extLst>
          </p:cNvPr>
          <p:cNvSpPr>
            <a:spLocks noGrp="1"/>
          </p:cNvSpPr>
          <p:nvPr>
            <p:ph type="title"/>
          </p:nvPr>
        </p:nvSpPr>
        <p:spPr>
          <a:xfrm>
            <a:off x="643467" y="804333"/>
            <a:ext cx="4958290" cy="5249334"/>
          </a:xfrm>
        </p:spPr>
        <p:txBody>
          <a:bodyPr>
            <a:normAutofit/>
          </a:bodyPr>
          <a:lstStyle/>
          <a:p>
            <a:pPr algn="r"/>
            <a:r>
              <a:rPr lang="ro-RO" i="1">
                <a:solidFill>
                  <a:schemeClr val="bg1"/>
                </a:solidFill>
              </a:rPr>
              <a:t>Întoarcerea Huliganului </a:t>
            </a:r>
            <a:r>
              <a:rPr lang="ro-RO">
                <a:solidFill>
                  <a:schemeClr val="bg1"/>
                </a:solidFill>
              </a:rPr>
              <a:t>(Polirom, 2011)</a:t>
            </a:r>
            <a:endParaRPr lang="en-GB">
              <a:solidFill>
                <a:schemeClr val="bg1"/>
              </a:solidFill>
            </a:endParaRPr>
          </a:p>
        </p:txBody>
      </p:sp>
      <p:sp>
        <p:nvSpPr>
          <p:cNvPr id="10" name="Rectangle 9">
            <a:extLst>
              <a:ext uri="{FF2B5EF4-FFF2-40B4-BE49-F238E27FC236}">
                <a16:creationId xmlns:a16="http://schemas.microsoft.com/office/drawing/2014/main" id="{6D428773-F789-43B7-B5FD-AE49E5BD2E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D91E926-0A6E-6D34-0505-53917DFE0182}"/>
              </a:ext>
            </a:extLst>
          </p:cNvPr>
          <p:cNvSpPr>
            <a:spLocks noGrp="1"/>
          </p:cNvSpPr>
          <p:nvPr>
            <p:ph idx="1"/>
          </p:nvPr>
        </p:nvSpPr>
        <p:spPr>
          <a:xfrm>
            <a:off x="6578600" y="804333"/>
            <a:ext cx="5130800" cy="5249334"/>
          </a:xfrm>
        </p:spPr>
        <p:txBody>
          <a:bodyPr anchor="ctr">
            <a:normAutofit/>
          </a:bodyPr>
          <a:lstStyle/>
          <a:p>
            <a:r>
              <a:rPr lang="ro-RO" sz="1900" dirty="0">
                <a:solidFill>
                  <a:srgbClr val="FFFFFF"/>
                </a:solidFill>
              </a:rPr>
              <a:t>„Moartea îl împiedicase pe Culianu să se întoarcă în România și pe Sebastian s-o părăsească. Cu mine, nimfomana se juca altfel: îmi oferea privilegiul de a fi turistul propriei posterități.</a:t>
            </a:r>
          </a:p>
          <a:p>
            <a:r>
              <a:rPr lang="ro-RO" sz="1900" dirty="0">
                <a:solidFill>
                  <a:srgbClr val="FFFFFF"/>
                </a:solidFill>
              </a:rPr>
              <a:t>Nu doar Dunărea, ci și Bucovina poate numi biografia în care nu mai ești. Limba, peisajul, vârstele nu se anulează, automat, datorită adversităților exterioare. Iubirea față de ținutul Bucovinei nu anulează, însă </a:t>
            </a:r>
            <a:r>
              <a:rPr lang="ro-RO" sz="1900" dirty="0" err="1">
                <a:solidFill>
                  <a:srgbClr val="FFFFFF"/>
                </a:solidFill>
              </a:rPr>
              <a:t>Jormania</a:t>
            </a:r>
            <a:r>
              <a:rPr lang="ro-RO" sz="1900" dirty="0">
                <a:solidFill>
                  <a:srgbClr val="FFFFFF"/>
                </a:solidFill>
              </a:rPr>
              <a:t>. Unde se unea și unde se despărțea </a:t>
            </a:r>
            <a:r>
              <a:rPr lang="ro-RO" sz="1900" dirty="0" err="1">
                <a:solidFill>
                  <a:srgbClr val="FFFFFF"/>
                </a:solidFill>
              </a:rPr>
              <a:t>Jormania</a:t>
            </a:r>
            <a:r>
              <a:rPr lang="ro-RO" sz="1900" dirty="0">
                <a:solidFill>
                  <a:srgbClr val="FFFFFF"/>
                </a:solidFill>
              </a:rPr>
              <a:t> de România?” (21-22)</a:t>
            </a:r>
          </a:p>
          <a:p>
            <a:r>
              <a:rPr lang="ro-RO" sz="1900" dirty="0">
                <a:solidFill>
                  <a:srgbClr val="FFFFFF"/>
                </a:solidFill>
              </a:rPr>
              <a:t>„Masca mi se lipise pe față. Clasicul inamic public. Alogenul! Fusesem dintotdeauna „celălalt”, conștient sau nu, demascat sau nu, chiar dacă nu mă identificam cu ghetoul mamei mele și cu nici un ghetou al identității. „Adversitățile interioare” se aliau celor exterioare în oboseala de sine.” (22)</a:t>
            </a:r>
            <a:endParaRPr lang="en-GB" sz="1900" dirty="0">
              <a:solidFill>
                <a:srgbClr val="FFFFFF"/>
              </a:solidFill>
            </a:endParaRPr>
          </a:p>
        </p:txBody>
      </p:sp>
    </p:spTree>
    <p:extLst>
      <p:ext uri="{BB962C8B-B14F-4D97-AF65-F5344CB8AC3E}">
        <p14:creationId xmlns:p14="http://schemas.microsoft.com/office/powerpoint/2010/main" val="3215676032"/>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5068B1C-1A28-475A-A0E0-4C23200D82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B6660A-2858-3E8C-4FBA-30598465A88B}"/>
              </a:ext>
            </a:extLst>
          </p:cNvPr>
          <p:cNvSpPr>
            <a:spLocks noGrp="1"/>
          </p:cNvSpPr>
          <p:nvPr>
            <p:ph type="title"/>
          </p:nvPr>
        </p:nvSpPr>
        <p:spPr>
          <a:xfrm>
            <a:off x="643467" y="804333"/>
            <a:ext cx="4958290" cy="5249334"/>
          </a:xfrm>
        </p:spPr>
        <p:txBody>
          <a:bodyPr>
            <a:normAutofit/>
          </a:bodyPr>
          <a:lstStyle/>
          <a:p>
            <a:pPr algn="r"/>
            <a:r>
              <a:rPr lang="ro-RO" i="1">
                <a:solidFill>
                  <a:schemeClr val="bg1"/>
                </a:solidFill>
              </a:rPr>
              <a:t>Întoarcerea Huliganului </a:t>
            </a:r>
            <a:r>
              <a:rPr lang="ro-RO">
                <a:solidFill>
                  <a:schemeClr val="bg1"/>
                </a:solidFill>
              </a:rPr>
              <a:t>(Polirom, 2011)</a:t>
            </a:r>
            <a:endParaRPr lang="en-GB">
              <a:solidFill>
                <a:schemeClr val="bg1"/>
              </a:solidFill>
            </a:endParaRPr>
          </a:p>
        </p:txBody>
      </p:sp>
      <p:sp>
        <p:nvSpPr>
          <p:cNvPr id="10" name="Rectangle 9">
            <a:extLst>
              <a:ext uri="{FF2B5EF4-FFF2-40B4-BE49-F238E27FC236}">
                <a16:creationId xmlns:a16="http://schemas.microsoft.com/office/drawing/2014/main" id="{6D428773-F789-43B7-B5FD-AE49E5BD2E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1D5A8D9-9BD3-003D-A7C9-95E81E72F155}"/>
              </a:ext>
            </a:extLst>
          </p:cNvPr>
          <p:cNvSpPr>
            <a:spLocks noGrp="1"/>
          </p:cNvSpPr>
          <p:nvPr>
            <p:ph idx="1"/>
          </p:nvPr>
        </p:nvSpPr>
        <p:spPr>
          <a:xfrm>
            <a:off x="6578600" y="804333"/>
            <a:ext cx="5130800" cy="5249334"/>
          </a:xfrm>
        </p:spPr>
        <p:txBody>
          <a:bodyPr anchor="ctr">
            <a:normAutofit/>
          </a:bodyPr>
          <a:lstStyle/>
          <a:p>
            <a:r>
              <a:rPr lang="ro-RO" sz="1700" dirty="0">
                <a:solidFill>
                  <a:srgbClr val="FFFFFF"/>
                </a:solidFill>
              </a:rPr>
              <a:t>„Huligan? Ce-i un huligan? Un dezrădăcinat? Un exilat? Sau ceea ce scrie în Dicționarul Oxford al limbii engleze? „</a:t>
            </a:r>
            <a:r>
              <a:rPr lang="ro-RO" sz="1700" i="1" dirty="0">
                <a:solidFill>
                  <a:srgbClr val="FFFFFF"/>
                </a:solidFill>
              </a:rPr>
              <a:t>The </a:t>
            </a:r>
            <a:r>
              <a:rPr lang="ro-RO" sz="1700" i="1" dirty="0" err="1">
                <a:solidFill>
                  <a:srgbClr val="FFFFFF"/>
                </a:solidFill>
              </a:rPr>
              <a:t>name</a:t>
            </a:r>
            <a:r>
              <a:rPr lang="ro-RO" sz="1700" i="1" dirty="0">
                <a:solidFill>
                  <a:srgbClr val="FFFFFF"/>
                </a:solidFill>
              </a:rPr>
              <a:t> of an </a:t>
            </a:r>
            <a:r>
              <a:rPr lang="ro-RO" sz="1700" i="1" dirty="0" err="1">
                <a:solidFill>
                  <a:srgbClr val="FFFFFF"/>
                </a:solidFill>
              </a:rPr>
              <a:t>irish</a:t>
            </a:r>
            <a:r>
              <a:rPr lang="ro-RO" sz="1700" i="1" dirty="0">
                <a:solidFill>
                  <a:srgbClr val="FFFFFF"/>
                </a:solidFill>
              </a:rPr>
              <a:t> </a:t>
            </a:r>
            <a:r>
              <a:rPr lang="ro-RO" sz="1700" i="1" dirty="0" err="1">
                <a:solidFill>
                  <a:srgbClr val="FFFFFF"/>
                </a:solidFill>
              </a:rPr>
              <a:t>family</a:t>
            </a:r>
            <a:r>
              <a:rPr lang="ro-RO" sz="1700" i="1" dirty="0">
                <a:solidFill>
                  <a:srgbClr val="FFFFFF"/>
                </a:solidFill>
              </a:rPr>
              <a:t> in S.E. London </a:t>
            </a:r>
            <a:r>
              <a:rPr lang="ro-RO" sz="1700" i="1" dirty="0" err="1">
                <a:solidFill>
                  <a:srgbClr val="FFFFFF"/>
                </a:solidFill>
              </a:rPr>
              <a:t>conspicuous</a:t>
            </a:r>
            <a:r>
              <a:rPr lang="ro-RO" sz="1700" i="1" dirty="0">
                <a:solidFill>
                  <a:srgbClr val="FFFFFF"/>
                </a:solidFill>
              </a:rPr>
              <a:t> for </a:t>
            </a:r>
            <a:r>
              <a:rPr lang="ro-RO" sz="1700" i="1" dirty="0" err="1">
                <a:solidFill>
                  <a:srgbClr val="FFFFFF"/>
                </a:solidFill>
              </a:rPr>
              <a:t>ruffianism</a:t>
            </a:r>
            <a:r>
              <a:rPr lang="ro-RO" sz="1700" dirty="0">
                <a:solidFill>
                  <a:srgbClr val="FFFFFF"/>
                </a:solidFill>
              </a:rPr>
              <a:t>? (Numele unei familii irlandeze în sud-estul Londrei, renumită pentru banditism)”. În romanul românesc Huliganii al lui Eliade, un personaj afirmă că „există un singur debut fertil în viață – huliganismul”. Adică, rebeliunea, cultul morții, „miliții și batalioane de asalt, legiuni și armate legate între ele prin... Moartea laolaltă. Regimente perfect și egal aliniate de un mit colectiv.” Și-o fi luat Eliade, în exil, prin celebritatea de savant, revanșa asupra frustrărilor sale românești? Revanșa periferiei asupra metropolei. Dar prietenul său evreu, Sebastian? Evreii îl identificaseră ca dușman, prietenii creștini, deveniți legionari, îl considerau evreu, un paria. Dezrădăcinat, exilat, disident, ăsta-i huliganul evreu? Dar antipartinicul, extrateritorialul, </a:t>
            </a:r>
            <a:r>
              <a:rPr lang="ro-RO" sz="1700" dirty="0" err="1">
                <a:solidFill>
                  <a:srgbClr val="FFFFFF"/>
                </a:solidFill>
              </a:rPr>
              <a:t>cosmopopolitul</a:t>
            </a:r>
            <a:r>
              <a:rPr lang="ro-RO" sz="1700" dirty="0">
                <a:solidFill>
                  <a:srgbClr val="FFFFFF"/>
                </a:solidFill>
              </a:rPr>
              <a:t> apatrid care îți vorbește, ce fel de huligan o fi?” (25-26) </a:t>
            </a:r>
            <a:endParaRPr lang="en-GB" sz="1700" dirty="0">
              <a:solidFill>
                <a:srgbClr val="FFFFFF"/>
              </a:solidFill>
            </a:endParaRPr>
          </a:p>
        </p:txBody>
      </p:sp>
    </p:spTree>
    <p:extLst>
      <p:ext uri="{BB962C8B-B14F-4D97-AF65-F5344CB8AC3E}">
        <p14:creationId xmlns:p14="http://schemas.microsoft.com/office/powerpoint/2010/main" val="2988401558"/>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68ED8D5-C3F9-56AE-3A65-12347FB6632D}"/>
              </a:ext>
            </a:extLst>
          </p:cNvPr>
          <p:cNvSpPr>
            <a:spLocks noGrp="1"/>
          </p:cNvSpPr>
          <p:nvPr>
            <p:ph type="title"/>
          </p:nvPr>
        </p:nvSpPr>
        <p:spPr>
          <a:xfrm>
            <a:off x="964788" y="804333"/>
            <a:ext cx="3391900" cy="5249334"/>
          </a:xfrm>
        </p:spPr>
        <p:txBody>
          <a:bodyPr>
            <a:normAutofit/>
          </a:bodyPr>
          <a:lstStyle/>
          <a:p>
            <a:pPr algn="r"/>
            <a:r>
              <a:rPr lang="ro-RO" i="1">
                <a:solidFill>
                  <a:srgbClr val="FFFFFF"/>
                </a:solidFill>
              </a:rPr>
              <a:t>Întoarcerea Huliganului </a:t>
            </a:r>
            <a:r>
              <a:rPr lang="ro-RO">
                <a:solidFill>
                  <a:srgbClr val="FFFFFF"/>
                </a:solidFill>
              </a:rPr>
              <a:t>(Polirom, 2011)</a:t>
            </a:r>
            <a:endParaRPr lang="en-GB">
              <a:solidFill>
                <a:srgbClr val="FFFFFF"/>
              </a:solidFill>
            </a:endParaRPr>
          </a:p>
        </p:txBody>
      </p:sp>
      <p:sp>
        <p:nvSpPr>
          <p:cNvPr id="3" name="Content Placeholder 2">
            <a:extLst>
              <a:ext uri="{FF2B5EF4-FFF2-40B4-BE49-F238E27FC236}">
                <a16:creationId xmlns:a16="http://schemas.microsoft.com/office/drawing/2014/main" id="{56ED3A3E-7666-ED1D-2965-3271CA4253F3}"/>
              </a:ext>
            </a:extLst>
          </p:cNvPr>
          <p:cNvSpPr>
            <a:spLocks noGrp="1"/>
          </p:cNvSpPr>
          <p:nvPr>
            <p:ph idx="1"/>
          </p:nvPr>
        </p:nvSpPr>
        <p:spPr>
          <a:xfrm>
            <a:off x="4951048" y="804333"/>
            <a:ext cx="6306003" cy="5249334"/>
          </a:xfrm>
        </p:spPr>
        <p:txBody>
          <a:bodyPr anchor="ctr">
            <a:normAutofit/>
          </a:bodyPr>
          <a:lstStyle/>
          <a:p>
            <a:r>
              <a:rPr lang="ro-RO" dirty="0"/>
              <a:t>„Ezitările de a părăsi România țineau de întrebarea „cât” va muri din mine prin plecare.” (110)</a:t>
            </a:r>
          </a:p>
          <a:p>
            <a:r>
              <a:rPr lang="ro-RO" dirty="0"/>
              <a:t>„</a:t>
            </a:r>
            <a:r>
              <a:rPr lang="ro-RO" i="1" dirty="0"/>
              <a:t>Plecarea</a:t>
            </a:r>
            <a:r>
              <a:rPr lang="ro-RO" dirty="0"/>
              <a:t> însemna nu doar să mori un pic, ca în atâtea melancolice separări, ci putea fi chiar sinucidere, călătoria ultimă. Plecarea promitea, însă, și o salvare măcar parțială, temporară. Salvarea de incendiu. Ieșirea de urgență, soluția sumară. Fără să știi dacă vei mai avea un acoperiș deasupra capului, ieși, repede, din casa în flăcări. Te salvezi de moarte, pur și simplu, nu una metaforică, ci moarte concretă, iminentă, iremediabilă. Urgența își avea somațiile și deruta ei. Instinct vital? Plecare năucă, mai curând. Nu știam unde vreau să ajung, de fapt.” (111)</a:t>
            </a:r>
            <a:endParaRPr lang="en-GB" dirty="0"/>
          </a:p>
        </p:txBody>
      </p:sp>
    </p:spTree>
    <p:extLst>
      <p:ext uri="{BB962C8B-B14F-4D97-AF65-F5344CB8AC3E}">
        <p14:creationId xmlns:p14="http://schemas.microsoft.com/office/powerpoint/2010/main" val="36847299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2A04CE-2C05-A925-36B9-EF6C8CE24AA5}"/>
              </a:ext>
            </a:extLst>
          </p:cNvPr>
          <p:cNvSpPr>
            <a:spLocks noGrp="1"/>
          </p:cNvSpPr>
          <p:nvPr>
            <p:ph type="title"/>
          </p:nvPr>
        </p:nvSpPr>
        <p:spPr>
          <a:xfrm>
            <a:off x="643468" y="643467"/>
            <a:ext cx="3415612" cy="5571066"/>
          </a:xfrm>
        </p:spPr>
        <p:txBody>
          <a:bodyPr>
            <a:normAutofit/>
          </a:bodyPr>
          <a:lstStyle/>
          <a:p>
            <a:r>
              <a:rPr lang="ro-RO" i="1">
                <a:solidFill>
                  <a:srgbClr val="FFFFFF"/>
                </a:solidFill>
              </a:rPr>
              <a:t>Întoarcerea Huliganului</a:t>
            </a:r>
            <a:endParaRPr lang="en-GB" i="1">
              <a:solidFill>
                <a:srgbClr val="FFFFFF"/>
              </a:solidFill>
            </a:endParaRPr>
          </a:p>
        </p:txBody>
      </p:sp>
      <p:graphicFrame>
        <p:nvGraphicFramePr>
          <p:cNvPr id="5" name="Content Placeholder 2">
            <a:extLst>
              <a:ext uri="{FF2B5EF4-FFF2-40B4-BE49-F238E27FC236}">
                <a16:creationId xmlns:a16="http://schemas.microsoft.com/office/drawing/2014/main" id="{69BDABD8-EF73-75FB-AB1B-7DFCF375B919}"/>
              </a:ext>
            </a:extLst>
          </p:cNvPr>
          <p:cNvGraphicFramePr>
            <a:graphicFrameLocks noGrp="1"/>
          </p:cNvGraphicFramePr>
          <p:nvPr>
            <p:ph idx="1"/>
            <p:extLst>
              <p:ext uri="{D42A27DB-BD31-4B8C-83A1-F6EECF244321}">
                <p14:modId xmlns:p14="http://schemas.microsoft.com/office/powerpoint/2010/main" val="3876388448"/>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56825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7BF8CB9-8008-C27A-1189-67BB0B4CAFCF}"/>
              </a:ext>
            </a:extLst>
          </p:cNvPr>
          <p:cNvSpPr>
            <a:spLocks noGrp="1"/>
          </p:cNvSpPr>
          <p:nvPr>
            <p:ph type="title"/>
          </p:nvPr>
        </p:nvSpPr>
        <p:spPr>
          <a:xfrm>
            <a:off x="964788" y="804333"/>
            <a:ext cx="3391900" cy="5249334"/>
          </a:xfrm>
        </p:spPr>
        <p:txBody>
          <a:bodyPr>
            <a:normAutofit/>
          </a:bodyPr>
          <a:lstStyle/>
          <a:p>
            <a:pPr algn="r"/>
            <a:r>
              <a:rPr lang="ro-RO">
                <a:solidFill>
                  <a:srgbClr val="FFFFFF"/>
                </a:solidFill>
              </a:rPr>
              <a:t>Revenire întârziată în țară după 1989</a:t>
            </a:r>
            <a:endParaRPr lang="en-GB">
              <a:solidFill>
                <a:srgbClr val="FFFFFF"/>
              </a:solidFill>
            </a:endParaRPr>
          </a:p>
        </p:txBody>
      </p:sp>
      <p:sp>
        <p:nvSpPr>
          <p:cNvPr id="3" name="Content Placeholder 2">
            <a:extLst>
              <a:ext uri="{FF2B5EF4-FFF2-40B4-BE49-F238E27FC236}">
                <a16:creationId xmlns:a16="http://schemas.microsoft.com/office/drawing/2014/main" id="{5B071194-C3D3-5547-F8E1-50C7D3C82DFA}"/>
              </a:ext>
            </a:extLst>
          </p:cNvPr>
          <p:cNvSpPr>
            <a:spLocks noGrp="1"/>
          </p:cNvSpPr>
          <p:nvPr>
            <p:ph idx="1"/>
          </p:nvPr>
        </p:nvSpPr>
        <p:spPr>
          <a:xfrm>
            <a:off x="4951048" y="804333"/>
            <a:ext cx="6306003" cy="5249334"/>
          </a:xfrm>
        </p:spPr>
        <p:txBody>
          <a:bodyPr anchor="ctr">
            <a:noAutofit/>
          </a:bodyPr>
          <a:lstStyle/>
          <a:p>
            <a:r>
              <a:rPr lang="ro-RO" sz="3200" dirty="0"/>
              <a:t>- revine în România abia în 1997 (</a:t>
            </a:r>
            <a:r>
              <a:rPr lang="ro-RO" sz="3200" dirty="0" err="1"/>
              <a:t>vq</a:t>
            </a:r>
            <a:r>
              <a:rPr lang="ro-RO" sz="3200" dirty="0"/>
              <a:t> rezulta </a:t>
            </a:r>
            <a:r>
              <a:rPr lang="ro-RO" sz="3200" i="1" dirty="0"/>
              <a:t>Întoarcerea huliganului</a:t>
            </a:r>
            <a:r>
              <a:rPr lang="ro-RO" sz="3200" dirty="0"/>
              <a:t>);</a:t>
            </a:r>
          </a:p>
          <a:p>
            <a:pPr algn="just"/>
            <a:r>
              <a:rPr lang="ro-RO" sz="3200" dirty="0"/>
              <a:t>- în 1992, îi declara lui </a:t>
            </a:r>
            <a:r>
              <a:rPr lang="ro-RO" sz="3200" dirty="0" err="1"/>
              <a:t>Ph</a:t>
            </a:r>
            <a:r>
              <a:rPr lang="ro-RO" sz="3200" dirty="0"/>
              <a:t>. Roth : „Emigrarea din România era numită, sub comunism, </a:t>
            </a:r>
            <a:r>
              <a:rPr lang="ro-RO" sz="3200" i="1" dirty="0"/>
              <a:t>plecare definitivă</a:t>
            </a:r>
            <a:r>
              <a:rPr lang="ro-RO" sz="3200" dirty="0"/>
              <a:t>. Definitivă, ca în moarte. Întoarcerea, acum?... Definitivă, provizorie, turistică? Nici măcar disidenții nu s-au întors să locuiască în România. Rarisim de puțin dintre faimoșii disidenți s-au întors. De ce s-ar întoarcem atunci, un</a:t>
            </a:r>
            <a:r>
              <a:rPr lang="ro-RO" sz="3200" i="1" dirty="0"/>
              <a:t> alogen</a:t>
            </a:r>
            <a:r>
              <a:rPr lang="ro-RO" sz="3200" dirty="0"/>
              <a:t>? Numele meu servește și acum presei patriotice și chiar și celei culturale, ca stimulent pentru adrenalină.”</a:t>
            </a:r>
            <a:endParaRPr lang="en-GB" sz="3200" dirty="0"/>
          </a:p>
        </p:txBody>
      </p:sp>
    </p:spTree>
    <p:extLst>
      <p:ext uri="{BB962C8B-B14F-4D97-AF65-F5344CB8AC3E}">
        <p14:creationId xmlns:p14="http://schemas.microsoft.com/office/powerpoint/2010/main" val="885080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777A8-E533-7665-3946-A70CA3B8039A}"/>
              </a:ext>
            </a:extLst>
          </p:cNvPr>
          <p:cNvSpPr>
            <a:spLocks noGrp="1"/>
          </p:cNvSpPr>
          <p:nvPr>
            <p:ph type="title"/>
          </p:nvPr>
        </p:nvSpPr>
        <p:spPr>
          <a:xfrm>
            <a:off x="1024128" y="585216"/>
            <a:ext cx="5867061" cy="1499616"/>
          </a:xfrm>
        </p:spPr>
        <p:txBody>
          <a:bodyPr>
            <a:normAutofit fontScale="90000"/>
          </a:bodyPr>
          <a:lstStyle/>
          <a:p>
            <a:r>
              <a:rPr lang="ro-RO" dirty="0"/>
              <a:t>Norman Manea</a:t>
            </a:r>
            <a:br>
              <a:rPr lang="ro-RO" dirty="0"/>
            </a:br>
            <a:r>
              <a:rPr lang="ro-RO" dirty="0"/>
              <a:t>„Oriunde aș fi, voi fi aici”</a:t>
            </a:r>
            <a:endParaRPr lang="en-GB" dirty="0"/>
          </a:p>
        </p:txBody>
      </p:sp>
      <p:pic>
        <p:nvPicPr>
          <p:cNvPr id="5" name="Content Placeholder 4" descr="A person wearing glasses and a purple shirt&#10;&#10;Description automatically generated">
            <a:extLst>
              <a:ext uri="{FF2B5EF4-FFF2-40B4-BE49-F238E27FC236}">
                <a16:creationId xmlns:a16="http://schemas.microsoft.com/office/drawing/2014/main" id="{EC87920D-6B93-7ACA-72EE-56EC87B5C3BA}"/>
              </a:ext>
            </a:extLst>
          </p:cNvPr>
          <p:cNvPicPr>
            <a:picLocks noChangeAspect="1"/>
          </p:cNvPicPr>
          <p:nvPr/>
        </p:nvPicPr>
        <p:blipFill rotWithShape="1">
          <a:blip r:embed="rId2">
            <a:extLst>
              <a:ext uri="{28A0092B-C50C-407E-A947-70E740481C1C}">
                <a14:useLocalDpi xmlns:a14="http://schemas.microsoft.com/office/drawing/2010/main" val="0"/>
              </a:ext>
            </a:extLst>
          </a:blip>
          <a:srcRect r="3337"/>
          <a:stretch/>
        </p:blipFill>
        <p:spPr>
          <a:xfrm>
            <a:off x="1024128" y="2522024"/>
            <a:ext cx="5867061" cy="3414152"/>
          </a:xfrm>
          <a:prstGeom prst="rect">
            <a:avLst/>
          </a:prstGeom>
        </p:spPr>
      </p:pic>
      <p:sp>
        <p:nvSpPr>
          <p:cNvPr id="19" name="Rectangle 18">
            <a:extLst>
              <a:ext uri="{FF2B5EF4-FFF2-40B4-BE49-F238E27FC236}">
                <a16:creationId xmlns:a16="http://schemas.microsoft.com/office/drawing/2014/main" id="{CA4D39DB-AFA4-47BA-A7F2-13A71D210C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2"/>
            <a:ext cx="465734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A891DF5C-E78A-4401-DDC9-A63AD5A8A330}"/>
              </a:ext>
            </a:extLst>
          </p:cNvPr>
          <p:cNvSpPr>
            <a:spLocks noGrp="1"/>
          </p:cNvSpPr>
          <p:nvPr>
            <p:ph idx="1"/>
          </p:nvPr>
        </p:nvSpPr>
        <p:spPr>
          <a:xfrm>
            <a:off x="8021490" y="585216"/>
            <a:ext cx="3527043" cy="5586984"/>
          </a:xfrm>
        </p:spPr>
        <p:txBody>
          <a:bodyPr anchor="ctr">
            <a:normAutofit/>
          </a:bodyPr>
          <a:lstStyle/>
          <a:p>
            <a:r>
              <a:rPr lang="ro-RO" sz="4400" dirty="0">
                <a:solidFill>
                  <a:srgbClr val="FFFFFF"/>
                </a:solidFill>
              </a:rPr>
              <a:t>„Huliganul norocos” (Eugenia Vodă)</a:t>
            </a:r>
            <a:endParaRPr lang="en-US" sz="4400" dirty="0">
              <a:solidFill>
                <a:srgbClr val="FFFFFF"/>
              </a:solidFill>
            </a:endParaRPr>
          </a:p>
        </p:txBody>
      </p:sp>
    </p:spTree>
    <p:extLst>
      <p:ext uri="{BB962C8B-B14F-4D97-AF65-F5344CB8AC3E}">
        <p14:creationId xmlns:p14="http://schemas.microsoft.com/office/powerpoint/2010/main" val="17871146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3EE43E-6F39-79CC-98CA-04054FE680A5}"/>
              </a:ext>
            </a:extLst>
          </p:cNvPr>
          <p:cNvSpPr>
            <a:spLocks noGrp="1"/>
          </p:cNvSpPr>
          <p:nvPr>
            <p:ph type="title"/>
          </p:nvPr>
        </p:nvSpPr>
        <p:spPr>
          <a:xfrm>
            <a:off x="964788" y="804333"/>
            <a:ext cx="3391900" cy="5249334"/>
          </a:xfrm>
        </p:spPr>
        <p:txBody>
          <a:bodyPr>
            <a:normAutofit/>
          </a:bodyPr>
          <a:lstStyle/>
          <a:p>
            <a:pPr algn="r"/>
            <a:r>
              <a:rPr lang="ro-RO">
                <a:solidFill>
                  <a:srgbClr val="FFFFFF"/>
                </a:solidFill>
              </a:rPr>
              <a:t>Chestiunea limbii scriitoricești în cazul lui N. Manea</a:t>
            </a:r>
            <a:endParaRPr lang="en-GB">
              <a:solidFill>
                <a:srgbClr val="FFFFFF"/>
              </a:solidFill>
            </a:endParaRPr>
          </a:p>
        </p:txBody>
      </p:sp>
      <p:sp>
        <p:nvSpPr>
          <p:cNvPr id="3" name="Content Placeholder 2">
            <a:extLst>
              <a:ext uri="{FF2B5EF4-FFF2-40B4-BE49-F238E27FC236}">
                <a16:creationId xmlns:a16="http://schemas.microsoft.com/office/drawing/2014/main" id="{4D95C562-9C90-8048-A00C-4E7615FF21AD}"/>
              </a:ext>
            </a:extLst>
          </p:cNvPr>
          <p:cNvSpPr>
            <a:spLocks noGrp="1"/>
          </p:cNvSpPr>
          <p:nvPr>
            <p:ph idx="1"/>
          </p:nvPr>
        </p:nvSpPr>
        <p:spPr>
          <a:xfrm>
            <a:off x="4951048" y="804333"/>
            <a:ext cx="6306003" cy="5249334"/>
          </a:xfrm>
        </p:spPr>
        <p:txBody>
          <a:bodyPr anchor="ctr">
            <a:normAutofit fontScale="77500" lnSpcReduction="20000"/>
          </a:bodyPr>
          <a:lstStyle/>
          <a:p>
            <a:pPr algn="just"/>
            <a:r>
              <a:rPr lang="ro-RO" sz="4000" dirty="0"/>
              <a:t>„Amânasem separarea de Patria recuperată în 1945, amăgit, ca într-o hipnoză, că pot înlocui țara cu limba. Nu-mi rămânea decât să-mi iau limba, casa, cu mine. Casa melcului. Oriunde urma să naufragiez, aceasta avea să rămână, știam</a:t>
            </a:r>
            <a:r>
              <a:rPr lang="ro-RO" sz="4000"/>
              <a:t>, refugiul </a:t>
            </a:r>
            <a:r>
              <a:rPr lang="ro-RO" sz="4000" dirty="0"/>
              <a:t>infantil al supraviețuirii.” (</a:t>
            </a:r>
            <a:r>
              <a:rPr lang="ro-RO" sz="4000" i="1" dirty="0"/>
              <a:t>Întoarcerea huliganului</a:t>
            </a:r>
            <a:r>
              <a:rPr lang="ro-RO" sz="4000" dirty="0"/>
              <a:t>, 2011, 174)</a:t>
            </a:r>
          </a:p>
          <a:p>
            <a:pPr algn="just"/>
            <a:r>
              <a:rPr lang="ro-RO" sz="4000" dirty="0"/>
              <a:t>„Scriu în limba română și, din acest punct de vedere, cel puțin cultural, apartenența mea este destul de limpede, adică este românească, dar, prin natura situației, sunt deja un hibrid.”</a:t>
            </a:r>
            <a:endParaRPr lang="en-GB" sz="4000" dirty="0"/>
          </a:p>
        </p:txBody>
      </p:sp>
    </p:spTree>
    <p:extLst>
      <p:ext uri="{BB962C8B-B14F-4D97-AF65-F5344CB8AC3E}">
        <p14:creationId xmlns:p14="http://schemas.microsoft.com/office/powerpoint/2010/main" val="3668552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23430B4-C2B6-48DA-A79F-757492AF8E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599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572AFE-B287-67FA-681C-021413A56FEF}"/>
              </a:ext>
            </a:extLst>
          </p:cNvPr>
          <p:cNvSpPr>
            <a:spLocks noGrp="1"/>
          </p:cNvSpPr>
          <p:nvPr>
            <p:ph type="title"/>
          </p:nvPr>
        </p:nvSpPr>
        <p:spPr>
          <a:xfrm>
            <a:off x="1024128" y="459317"/>
            <a:ext cx="4389120" cy="1749552"/>
          </a:xfrm>
        </p:spPr>
        <p:txBody>
          <a:bodyPr>
            <a:normAutofit/>
          </a:bodyPr>
          <a:lstStyle/>
          <a:p>
            <a:r>
              <a:rPr lang="ro-RO" sz="3100"/>
              <a:t>Norman Manea, unul dintre cei mai bine cotați și mai traduși scriitori români din Lume</a:t>
            </a:r>
            <a:endParaRPr lang="en-GB" sz="3100"/>
          </a:p>
        </p:txBody>
      </p:sp>
      <p:cxnSp>
        <p:nvCxnSpPr>
          <p:cNvPr id="14" name="Straight Connector 13">
            <a:extLst>
              <a:ext uri="{FF2B5EF4-FFF2-40B4-BE49-F238E27FC236}">
                <a16:creationId xmlns:a16="http://schemas.microsoft.com/office/drawing/2014/main" id="{7153BDBF-1B08-496E-BED4-E0DE721A00A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9E7BA5A3-E96C-A99A-6DF0-306D7B97A4C3}"/>
              </a:ext>
            </a:extLst>
          </p:cNvPr>
          <p:cNvSpPr>
            <a:spLocks noGrp="1"/>
          </p:cNvSpPr>
          <p:nvPr>
            <p:ph idx="1"/>
          </p:nvPr>
        </p:nvSpPr>
        <p:spPr>
          <a:xfrm>
            <a:off x="1024129" y="2286000"/>
            <a:ext cx="4389120" cy="3931920"/>
          </a:xfrm>
        </p:spPr>
        <p:txBody>
          <a:bodyPr>
            <a:normAutofit/>
          </a:bodyPr>
          <a:lstStyle/>
          <a:p>
            <a:endParaRPr lang="en-US" sz="1800" dirty="0"/>
          </a:p>
        </p:txBody>
      </p:sp>
      <p:pic>
        <p:nvPicPr>
          <p:cNvPr id="5" name="Content Placeholder 4" descr="A person sitting in a chair&#10;&#10;Description automatically generated">
            <a:extLst>
              <a:ext uri="{FF2B5EF4-FFF2-40B4-BE49-F238E27FC236}">
                <a16:creationId xmlns:a16="http://schemas.microsoft.com/office/drawing/2014/main" id="{FB53EB50-4DE0-51F3-0E80-04D5DDB468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6116" y="1342665"/>
            <a:ext cx="4175762" cy="4175762"/>
          </a:xfrm>
          <a:prstGeom prst="rect">
            <a:avLst/>
          </a:prstGeom>
        </p:spPr>
      </p:pic>
    </p:spTree>
    <p:extLst>
      <p:ext uri="{BB962C8B-B14F-4D97-AF65-F5344CB8AC3E}">
        <p14:creationId xmlns:p14="http://schemas.microsoft.com/office/powerpoint/2010/main" val="3545562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F24EB6-0DD7-71AB-D738-DDC90AC3E69D}"/>
              </a:ext>
            </a:extLst>
          </p:cNvPr>
          <p:cNvSpPr>
            <a:spLocks noGrp="1"/>
          </p:cNvSpPr>
          <p:nvPr>
            <p:ph type="title"/>
          </p:nvPr>
        </p:nvSpPr>
        <p:spPr>
          <a:xfrm>
            <a:off x="643468" y="643467"/>
            <a:ext cx="3415612" cy="5571066"/>
          </a:xfrm>
        </p:spPr>
        <p:txBody>
          <a:bodyPr>
            <a:normAutofit/>
          </a:bodyPr>
          <a:lstStyle/>
          <a:p>
            <a:r>
              <a:rPr lang="ro-RO">
                <a:solidFill>
                  <a:srgbClr val="FFFFFF"/>
                </a:solidFill>
              </a:rPr>
              <a:t>Norman Manea, 2 exiluri, simetric plasate în existența sa</a:t>
            </a:r>
            <a:endParaRPr lang="en-GB">
              <a:solidFill>
                <a:srgbClr val="FFFFFF"/>
              </a:solidFill>
            </a:endParaRPr>
          </a:p>
        </p:txBody>
      </p:sp>
      <p:graphicFrame>
        <p:nvGraphicFramePr>
          <p:cNvPr id="5" name="Content Placeholder 2">
            <a:extLst>
              <a:ext uri="{FF2B5EF4-FFF2-40B4-BE49-F238E27FC236}">
                <a16:creationId xmlns:a16="http://schemas.microsoft.com/office/drawing/2014/main" id="{E32D01EE-F1A6-8817-CEA0-5185B4E53ECB}"/>
              </a:ext>
            </a:extLst>
          </p:cNvPr>
          <p:cNvGraphicFramePr>
            <a:graphicFrameLocks noGrp="1"/>
          </p:cNvGraphicFramePr>
          <p:nvPr>
            <p:ph idx="1"/>
            <p:extLst>
              <p:ext uri="{D42A27DB-BD31-4B8C-83A1-F6EECF244321}">
                <p14:modId xmlns:p14="http://schemas.microsoft.com/office/powerpoint/2010/main" val="2387048185"/>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34801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57A820B-CC9B-86AC-A80A-15A570EB1304}"/>
              </a:ext>
            </a:extLst>
          </p:cNvPr>
          <p:cNvSpPr>
            <a:spLocks noGrp="1"/>
          </p:cNvSpPr>
          <p:nvPr>
            <p:ph type="title"/>
          </p:nvPr>
        </p:nvSpPr>
        <p:spPr>
          <a:xfrm>
            <a:off x="643468" y="643467"/>
            <a:ext cx="3415612" cy="5571066"/>
          </a:xfrm>
        </p:spPr>
        <p:txBody>
          <a:bodyPr>
            <a:normAutofit/>
          </a:bodyPr>
          <a:lstStyle/>
          <a:p>
            <a:r>
              <a:rPr lang="ro-RO">
                <a:solidFill>
                  <a:srgbClr val="FFFFFF"/>
                </a:solidFill>
              </a:rPr>
              <a:t>N. Manea: „Inițierea a început în punctul întunecat”</a:t>
            </a:r>
            <a:endParaRPr lang="en-GB">
              <a:solidFill>
                <a:srgbClr val="FFFFFF"/>
              </a:solidFill>
            </a:endParaRPr>
          </a:p>
        </p:txBody>
      </p:sp>
      <p:graphicFrame>
        <p:nvGraphicFramePr>
          <p:cNvPr id="5" name="Content Placeholder 2">
            <a:extLst>
              <a:ext uri="{FF2B5EF4-FFF2-40B4-BE49-F238E27FC236}">
                <a16:creationId xmlns:a16="http://schemas.microsoft.com/office/drawing/2014/main" id="{CFB3E677-E86B-2C9E-A4B1-2A0841AE95AF}"/>
              </a:ext>
            </a:extLst>
          </p:cNvPr>
          <p:cNvGraphicFramePr>
            <a:graphicFrameLocks noGrp="1"/>
          </p:cNvGraphicFramePr>
          <p:nvPr>
            <p:ph idx="1"/>
            <p:extLst>
              <p:ext uri="{D42A27DB-BD31-4B8C-83A1-F6EECF244321}">
                <p14:modId xmlns:p14="http://schemas.microsoft.com/office/powerpoint/2010/main" val="3819024564"/>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5169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AB40E4-0864-2928-F893-D65720B3342B}"/>
              </a:ext>
            </a:extLst>
          </p:cNvPr>
          <p:cNvSpPr>
            <a:spLocks noGrp="1"/>
          </p:cNvSpPr>
          <p:nvPr>
            <p:ph type="title"/>
          </p:nvPr>
        </p:nvSpPr>
        <p:spPr>
          <a:xfrm>
            <a:off x="643468" y="643467"/>
            <a:ext cx="3415612" cy="5571066"/>
          </a:xfrm>
        </p:spPr>
        <p:txBody>
          <a:bodyPr>
            <a:normAutofit/>
          </a:bodyPr>
          <a:lstStyle/>
          <a:p>
            <a:r>
              <a:rPr lang="ro-RO">
                <a:solidFill>
                  <a:srgbClr val="FFFFFF"/>
                </a:solidFill>
              </a:rPr>
              <a:t>Exilul lui N. Manea</a:t>
            </a:r>
            <a:endParaRPr lang="en-GB">
              <a:solidFill>
                <a:srgbClr val="FFFFFF"/>
              </a:solidFill>
            </a:endParaRPr>
          </a:p>
        </p:txBody>
      </p:sp>
      <p:graphicFrame>
        <p:nvGraphicFramePr>
          <p:cNvPr id="7" name="Content Placeholder 2">
            <a:extLst>
              <a:ext uri="{FF2B5EF4-FFF2-40B4-BE49-F238E27FC236}">
                <a16:creationId xmlns:a16="http://schemas.microsoft.com/office/drawing/2014/main" id="{4F79691E-693B-DE8B-4F73-CA3904E5D74F}"/>
              </a:ext>
            </a:extLst>
          </p:cNvPr>
          <p:cNvGraphicFramePr>
            <a:graphicFrameLocks noGrp="1"/>
          </p:cNvGraphicFramePr>
          <p:nvPr>
            <p:ph idx="1"/>
            <p:extLst>
              <p:ext uri="{D42A27DB-BD31-4B8C-83A1-F6EECF244321}">
                <p14:modId xmlns:p14="http://schemas.microsoft.com/office/powerpoint/2010/main" val="394812116"/>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1105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4EB206C-6B47-451A-0692-CCC1C7AD894F}"/>
              </a:ext>
            </a:extLst>
          </p:cNvPr>
          <p:cNvSpPr>
            <a:spLocks noGrp="1"/>
          </p:cNvSpPr>
          <p:nvPr>
            <p:ph type="title"/>
          </p:nvPr>
        </p:nvSpPr>
        <p:spPr>
          <a:xfrm>
            <a:off x="643468" y="643467"/>
            <a:ext cx="3415612" cy="5571066"/>
          </a:xfrm>
        </p:spPr>
        <p:txBody>
          <a:bodyPr>
            <a:normAutofit/>
          </a:bodyPr>
          <a:lstStyle/>
          <a:p>
            <a:r>
              <a:rPr lang="ro-RO" dirty="0">
                <a:solidFill>
                  <a:srgbClr val="FFFFFF"/>
                </a:solidFill>
              </a:rPr>
              <a:t>„Oriunde aș fi, voi fi aici”</a:t>
            </a:r>
            <a:br>
              <a:rPr lang="ro-RO" dirty="0">
                <a:solidFill>
                  <a:srgbClr val="FFFFFF"/>
                </a:solidFill>
              </a:rPr>
            </a:br>
            <a:br>
              <a:rPr lang="ro-RO" dirty="0">
                <a:solidFill>
                  <a:srgbClr val="FFFFFF"/>
                </a:solidFill>
              </a:rPr>
            </a:br>
            <a:r>
              <a:rPr lang="ro-RO" dirty="0">
                <a:solidFill>
                  <a:srgbClr val="FFFFFF"/>
                </a:solidFill>
              </a:rPr>
              <a:t>„Acasă nu mai este nicăieri”</a:t>
            </a:r>
            <a:endParaRPr lang="en-GB" dirty="0">
              <a:solidFill>
                <a:srgbClr val="FFFFFF"/>
              </a:solidFill>
            </a:endParaRPr>
          </a:p>
        </p:txBody>
      </p:sp>
      <p:graphicFrame>
        <p:nvGraphicFramePr>
          <p:cNvPr id="5" name="Content Placeholder 2">
            <a:extLst>
              <a:ext uri="{FF2B5EF4-FFF2-40B4-BE49-F238E27FC236}">
                <a16:creationId xmlns:a16="http://schemas.microsoft.com/office/drawing/2014/main" id="{87C24F50-0DC4-2327-4414-8EA5D6C24CEE}"/>
              </a:ext>
            </a:extLst>
          </p:cNvPr>
          <p:cNvGraphicFramePr>
            <a:graphicFrameLocks noGrp="1"/>
          </p:cNvGraphicFramePr>
          <p:nvPr>
            <p:ph idx="1"/>
            <p:extLst>
              <p:ext uri="{D42A27DB-BD31-4B8C-83A1-F6EECF244321}">
                <p14:modId xmlns:p14="http://schemas.microsoft.com/office/powerpoint/2010/main" val="1909527726"/>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1003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53D149-9C67-2DA6-8987-8F3CF7EB2DC3}"/>
              </a:ext>
            </a:extLst>
          </p:cNvPr>
          <p:cNvSpPr>
            <a:spLocks noGrp="1"/>
          </p:cNvSpPr>
          <p:nvPr>
            <p:ph type="title"/>
          </p:nvPr>
        </p:nvSpPr>
        <p:spPr>
          <a:xfrm>
            <a:off x="643468" y="643467"/>
            <a:ext cx="3415612" cy="5571066"/>
          </a:xfrm>
        </p:spPr>
        <p:txBody>
          <a:bodyPr>
            <a:normAutofit/>
          </a:bodyPr>
          <a:lstStyle/>
          <a:p>
            <a:r>
              <a:rPr lang="ro-RO">
                <a:solidFill>
                  <a:srgbClr val="FFFFFF"/>
                </a:solidFill>
              </a:rPr>
              <a:t>Exilul între traumă și privilegiu</a:t>
            </a:r>
            <a:endParaRPr lang="en-GB">
              <a:solidFill>
                <a:srgbClr val="FFFFFF"/>
              </a:solidFill>
            </a:endParaRPr>
          </a:p>
        </p:txBody>
      </p:sp>
      <p:graphicFrame>
        <p:nvGraphicFramePr>
          <p:cNvPr id="5" name="Content Placeholder 2">
            <a:extLst>
              <a:ext uri="{FF2B5EF4-FFF2-40B4-BE49-F238E27FC236}">
                <a16:creationId xmlns:a16="http://schemas.microsoft.com/office/drawing/2014/main" id="{626ABA31-AED9-5683-F472-8931C0968412}"/>
              </a:ext>
            </a:extLst>
          </p:cNvPr>
          <p:cNvGraphicFramePr>
            <a:graphicFrameLocks noGrp="1"/>
          </p:cNvGraphicFramePr>
          <p:nvPr>
            <p:ph idx="1"/>
            <p:extLst>
              <p:ext uri="{D42A27DB-BD31-4B8C-83A1-F6EECF244321}">
                <p14:modId xmlns:p14="http://schemas.microsoft.com/office/powerpoint/2010/main" val="3775804810"/>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10628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AE4C84F-7457-4662-AFA3-554A32B9C3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75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DF9B39E-8A25-4BC3-B3C0-ACD46B94E6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457"/>
            <a:ext cx="12188952" cy="2285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0B2B4E-6CBE-9F44-2A47-1C8AE04C4972}"/>
              </a:ext>
            </a:extLst>
          </p:cNvPr>
          <p:cNvSpPr>
            <a:spLocks noGrp="1"/>
          </p:cNvSpPr>
          <p:nvPr>
            <p:ph type="title"/>
          </p:nvPr>
        </p:nvSpPr>
        <p:spPr>
          <a:xfrm>
            <a:off x="1024128" y="4971088"/>
            <a:ext cx="9720072" cy="1499616"/>
          </a:xfrm>
        </p:spPr>
        <p:txBody>
          <a:bodyPr>
            <a:normAutofit/>
          </a:bodyPr>
          <a:lstStyle/>
          <a:p>
            <a:r>
              <a:rPr lang="ro-RO">
                <a:solidFill>
                  <a:srgbClr val="FFFFFF"/>
                </a:solidFill>
              </a:rPr>
              <a:t>Norman Manea, scriitor român</a:t>
            </a:r>
            <a:endParaRPr lang="en-GB">
              <a:solidFill>
                <a:srgbClr val="FFFFFF"/>
              </a:solidFill>
            </a:endParaRPr>
          </a:p>
        </p:txBody>
      </p:sp>
      <p:cxnSp>
        <p:nvCxnSpPr>
          <p:cNvPr id="14" name="Straight Connector 13">
            <a:extLst>
              <a:ext uri="{FF2B5EF4-FFF2-40B4-BE49-F238E27FC236}">
                <a16:creationId xmlns:a16="http://schemas.microsoft.com/office/drawing/2014/main" id="{BA91CE2E-0B4F-41F3-95F2-0EB7003685D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5242273"/>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FD6F1225-8A9B-4347-0889-753A750048FC}"/>
              </a:ext>
            </a:extLst>
          </p:cNvPr>
          <p:cNvGraphicFramePr>
            <a:graphicFrameLocks noGrp="1"/>
          </p:cNvGraphicFramePr>
          <p:nvPr>
            <p:ph idx="1"/>
            <p:extLst>
              <p:ext uri="{D42A27DB-BD31-4B8C-83A1-F6EECF244321}">
                <p14:modId xmlns:p14="http://schemas.microsoft.com/office/powerpoint/2010/main" val="4210527394"/>
              </p:ext>
            </p:extLst>
          </p:nvPr>
        </p:nvGraphicFramePr>
        <p:xfrm>
          <a:off x="642938" y="642938"/>
          <a:ext cx="10896600" cy="33551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12177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7422F06-6017-4361-8872-E0E2CEB20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481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E65D07-CBE9-7D11-F1C1-751CDD38E6B4}"/>
              </a:ext>
            </a:extLst>
          </p:cNvPr>
          <p:cNvSpPr>
            <a:spLocks noGrp="1"/>
          </p:cNvSpPr>
          <p:nvPr>
            <p:ph type="title"/>
          </p:nvPr>
        </p:nvSpPr>
        <p:spPr>
          <a:xfrm>
            <a:off x="643468" y="643467"/>
            <a:ext cx="3415612" cy="5571066"/>
          </a:xfrm>
        </p:spPr>
        <p:txBody>
          <a:bodyPr>
            <a:normAutofit/>
          </a:bodyPr>
          <a:lstStyle/>
          <a:p>
            <a:r>
              <a:rPr lang="ro-RO" dirty="0">
                <a:solidFill>
                  <a:srgbClr val="FFFFFF"/>
                </a:solidFill>
              </a:rPr>
              <a:t>Momente cheie ale carierei scriitoricești a lui Norman Manea în România</a:t>
            </a:r>
            <a:endParaRPr lang="en-GB" dirty="0">
              <a:solidFill>
                <a:srgbClr val="FFFFFF"/>
              </a:solidFill>
            </a:endParaRPr>
          </a:p>
        </p:txBody>
      </p:sp>
      <p:graphicFrame>
        <p:nvGraphicFramePr>
          <p:cNvPr id="12" name="Content Placeholder 2">
            <a:extLst>
              <a:ext uri="{FF2B5EF4-FFF2-40B4-BE49-F238E27FC236}">
                <a16:creationId xmlns:a16="http://schemas.microsoft.com/office/drawing/2014/main" id="{7630E9C7-CF90-9E2C-F02E-B384950A0190}"/>
              </a:ext>
            </a:extLst>
          </p:cNvPr>
          <p:cNvGraphicFramePr>
            <a:graphicFrameLocks noGrp="1"/>
          </p:cNvGraphicFramePr>
          <p:nvPr>
            <p:ph idx="1"/>
            <p:extLst>
              <p:ext uri="{D42A27DB-BD31-4B8C-83A1-F6EECF244321}">
                <p14:modId xmlns:p14="http://schemas.microsoft.com/office/powerpoint/2010/main" val="734078340"/>
              </p:ext>
            </p:extLst>
          </p:nvPr>
        </p:nvGraphicFramePr>
        <p:xfrm>
          <a:off x="5603875" y="954088"/>
          <a:ext cx="5641975" cy="4921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043379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Integral</Template>
  <TotalTime>243</TotalTime>
  <Words>1784</Words>
  <Application>Microsoft Office PowerPoint</Application>
  <PresentationFormat>Ecran lat</PresentationFormat>
  <Paragraphs>73</Paragraphs>
  <Slides>21</Slides>
  <Notes>1</Notes>
  <HiddenSlides>0</HiddenSlides>
  <MMClips>0</MMClips>
  <ScaleCrop>false</ScaleCrop>
  <HeadingPairs>
    <vt:vector size="6" baseType="variant">
      <vt:variant>
        <vt:lpstr>Fonturi utilizate</vt:lpstr>
      </vt:variant>
      <vt:variant>
        <vt:i4>4</vt:i4>
      </vt:variant>
      <vt:variant>
        <vt:lpstr>Temă</vt:lpstr>
      </vt:variant>
      <vt:variant>
        <vt:i4>1</vt:i4>
      </vt:variant>
      <vt:variant>
        <vt:lpstr>Titluri diapozitive</vt:lpstr>
      </vt:variant>
      <vt:variant>
        <vt:i4>21</vt:i4>
      </vt:variant>
    </vt:vector>
  </HeadingPairs>
  <TitlesOfParts>
    <vt:vector size="26" baseType="lpstr">
      <vt:lpstr>Aptos</vt:lpstr>
      <vt:lpstr>Tw Cen MT</vt:lpstr>
      <vt:lpstr>Tw Cen MT Condensed</vt:lpstr>
      <vt:lpstr>Wingdings 3</vt:lpstr>
      <vt:lpstr>Integral</vt:lpstr>
      <vt:lpstr>Norman Manea (n. 1936, Suceava)</vt:lpstr>
      <vt:lpstr>Norman Manea „Oriunde aș fi, voi fi aici”</vt:lpstr>
      <vt:lpstr>Norman Manea, 2 exiluri, simetric plasate în existența sa</vt:lpstr>
      <vt:lpstr>N. Manea: „Inițierea a început în punctul întunecat”</vt:lpstr>
      <vt:lpstr>Exilul lui N. Manea</vt:lpstr>
      <vt:lpstr>„Oriunde aș fi, voi fi aici”  „Acasă nu mai este nicăieri”</vt:lpstr>
      <vt:lpstr>Exilul între traumă și privilegiu</vt:lpstr>
      <vt:lpstr>Norman Manea, scriitor român</vt:lpstr>
      <vt:lpstr>Momente cheie ale carierei scriitoricești a lui Norman Manea în România</vt:lpstr>
      <vt:lpstr>Momente cheie în careiera lui Norman Manea după 1986</vt:lpstr>
      <vt:lpstr>Întoarcerea Huliganului</vt:lpstr>
      <vt:lpstr>Întoarcerea huliganului </vt:lpstr>
      <vt:lpstr>Întoarcerea Huliganului (Polirom, 2011)</vt:lpstr>
      <vt:lpstr>Întoarcerea Huliganului (Polirom, 2011)</vt:lpstr>
      <vt:lpstr>Întoarcerea Huliganului (Polirom, 2011)</vt:lpstr>
      <vt:lpstr>Întoarcerea Huliganului (Polirom, 2011)</vt:lpstr>
      <vt:lpstr>Întoarcerea Huliganului (Polirom, 2011)</vt:lpstr>
      <vt:lpstr>Întoarcerea Huliganului</vt:lpstr>
      <vt:lpstr>Revenire întârziată în țară după 1989</vt:lpstr>
      <vt:lpstr>Chestiunea limbii scriitoricești în cazul lui N. Manea</vt:lpstr>
      <vt:lpstr>Norman Manea, unul dintre cei mai bine cotați și mai traduși scriitori români din Lume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Gina PUICA</dc:creator>
  <cp:lastModifiedBy>Gina PUICA</cp:lastModifiedBy>
  <cp:revision>3</cp:revision>
  <dcterms:created xsi:type="dcterms:W3CDTF">2024-04-23T20:48:53Z</dcterms:created>
  <dcterms:modified xsi:type="dcterms:W3CDTF">2025-12-22T16:52:29Z</dcterms:modified>
</cp:coreProperties>
</file>